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37" r:id="rId3"/>
    <p:sldId id="338" r:id="rId4"/>
    <p:sldId id="333" r:id="rId5"/>
    <p:sldId id="336" r:id="rId6"/>
    <p:sldId id="334" r:id="rId7"/>
    <p:sldId id="327" r:id="rId8"/>
    <p:sldId id="323" r:id="rId9"/>
    <p:sldId id="328" r:id="rId10"/>
    <p:sldId id="331" r:id="rId11"/>
    <p:sldId id="330" r:id="rId12"/>
    <p:sldId id="335" r:id="rId13"/>
  </p:sldIdLst>
  <p:sldSz cx="9906000" cy="6858000" type="A4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E"/>
    <a:srgbClr val="788C3C"/>
    <a:srgbClr val="F54B37"/>
    <a:srgbClr val="5A5A5A"/>
    <a:srgbClr val="4678B4"/>
    <a:srgbClr val="468CB4"/>
    <a:srgbClr val="4696B4"/>
    <a:srgbClr val="78963C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5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C0F30C-C0FC-4665-8BA6-AD4E0A209620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827D3B-9A68-4B35-AFF0-21B978DC7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97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27D3B-9A68-4B35-AFF0-21B978DC7E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33388" y="1581150"/>
            <a:ext cx="261937" cy="0"/>
          </a:xfrm>
          <a:prstGeom prst="line">
            <a:avLst/>
          </a:prstGeom>
          <a:ln w="12700">
            <a:solidFill>
              <a:srgbClr val="F04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Agility Eco landscape_REV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201613"/>
            <a:ext cx="2024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33388" y="3567113"/>
            <a:ext cx="261937" cy="0"/>
          </a:xfrm>
          <a:prstGeom prst="line">
            <a:avLst/>
          </a:prstGeom>
          <a:ln w="12700">
            <a:solidFill>
              <a:srgbClr val="F04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46075" y="987425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Delivering innovative</a:t>
            </a:r>
          </a:p>
          <a:p>
            <a:pPr eaLnBrk="1" hangingPunct="1"/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saving solutions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46348" y="1735040"/>
            <a:ext cx="5797227" cy="482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280"/>
              </a:spcBef>
              <a:buSzPct val="100000"/>
              <a:buFontTx/>
              <a:buNone/>
              <a:defRPr sz="2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46348" y="2234927"/>
            <a:ext cx="5797227" cy="1314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00000"/>
              <a:buFontTx/>
              <a:buNone/>
              <a:defRPr sz="2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46348" y="3897131"/>
            <a:ext cx="5797227" cy="349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00000"/>
              <a:buFontTx/>
              <a:buNone/>
              <a:defRPr sz="16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46348" y="4249891"/>
            <a:ext cx="5797227" cy="349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00000"/>
              <a:buFontTx/>
              <a:buNone/>
              <a:defRPr sz="1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46348" y="6180584"/>
            <a:ext cx="5797227" cy="349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00000"/>
              <a:buFontTx/>
              <a:buNone/>
              <a:defRPr sz="13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50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268288"/>
            <a:ext cx="1120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33388" y="882650"/>
            <a:ext cx="9032875" cy="0"/>
          </a:xfrm>
          <a:prstGeom prst="line">
            <a:avLst/>
          </a:prstGeom>
          <a:ln w="12700">
            <a:solidFill>
              <a:srgbClr val="5859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0623" y="1006821"/>
            <a:ext cx="9032875" cy="512921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solidFill>
                  <a:srgbClr val="4678B4"/>
                </a:solidFill>
              </a:defRPr>
            </a:lvl1pPr>
            <a:lvl2pPr>
              <a:defRPr sz="2400">
                <a:solidFill>
                  <a:srgbClr val="808080"/>
                </a:solidFill>
              </a:defRPr>
            </a:lvl2pPr>
            <a:lvl3pPr>
              <a:defRPr sz="2000">
                <a:solidFill>
                  <a:srgbClr val="808080"/>
                </a:solidFill>
              </a:defRPr>
            </a:lvl3pPr>
            <a:lvl4pPr>
              <a:defRPr sz="1800">
                <a:solidFill>
                  <a:srgbClr val="808080"/>
                </a:solidFill>
              </a:defRPr>
            </a:lvl4pPr>
            <a:lvl5pPr>
              <a:defRPr sz="18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349" y="293603"/>
            <a:ext cx="7809349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 spc="50" baseline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3163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1F62274-9827-46D0-9320-DAE2EA1EC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98425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056009-4CBB-422D-A81B-5DFA51989D8B}" type="datetime1">
              <a:rPr lang="en-US" smtClean="0"/>
              <a:pPr>
                <a:defRPr/>
              </a:pPr>
              <a:t>9/17/2015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268288"/>
            <a:ext cx="1120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33388" y="882650"/>
            <a:ext cx="9032875" cy="0"/>
          </a:xfrm>
          <a:prstGeom prst="line">
            <a:avLst/>
          </a:prstGeom>
          <a:ln w="12700">
            <a:solidFill>
              <a:srgbClr val="5859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290" y="1006821"/>
            <a:ext cx="4356846" cy="512921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 sz="1600">
                <a:solidFill>
                  <a:srgbClr val="808080"/>
                </a:solidFill>
              </a:defRPr>
            </a:lvl4pPr>
            <a:lvl5pPr>
              <a:defRPr sz="16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349" y="293603"/>
            <a:ext cx="7809349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 spc="50" baseline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3163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F62274-9827-46D0-9320-DAE2EA1EC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98425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60793F-CB90-4B3F-B106-23DF39A20A70}" type="datetime1">
              <a:rPr lang="en-US" smtClean="0"/>
              <a:pPr>
                <a:defRPr/>
              </a:pPr>
              <a:t>9/17/2015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5096435" y="1024751"/>
            <a:ext cx="4356846" cy="512921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 sz="1600">
                <a:solidFill>
                  <a:srgbClr val="808080"/>
                </a:solidFill>
              </a:defRPr>
            </a:lvl4pPr>
            <a:lvl5pPr>
              <a:defRPr sz="16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49825" y="1024751"/>
            <a:ext cx="0" cy="512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2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268288"/>
            <a:ext cx="1120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33388" y="882650"/>
            <a:ext cx="9032875" cy="0"/>
          </a:xfrm>
          <a:prstGeom prst="line">
            <a:avLst/>
          </a:prstGeom>
          <a:ln w="12700">
            <a:solidFill>
              <a:srgbClr val="5859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290" y="1006821"/>
            <a:ext cx="4356846" cy="237735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349" y="293603"/>
            <a:ext cx="7809349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 spc="50" baseline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3163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F62274-9827-46D0-9320-DAE2EA1EC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98425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64E55D-6432-4217-A6DC-60838A7F1491}" type="datetime1">
              <a:rPr lang="en-US" smtClean="0"/>
              <a:pPr>
                <a:defRPr/>
              </a:pPr>
              <a:t>9/17/2015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5096435" y="1024751"/>
            <a:ext cx="4356846" cy="237735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949825" y="1024751"/>
            <a:ext cx="0" cy="512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443773" y="3767939"/>
            <a:ext cx="4356846" cy="237735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/>
          </p:nvPr>
        </p:nvSpPr>
        <p:spPr>
          <a:xfrm>
            <a:off x="5100918" y="3785869"/>
            <a:ext cx="4356846" cy="237735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>
                <a:solidFill>
                  <a:srgbClr val="4678B4"/>
                </a:solidFill>
              </a:defRPr>
            </a:lvl1pPr>
            <a:lvl2pPr>
              <a:defRPr sz="2000">
                <a:solidFill>
                  <a:srgbClr val="808080"/>
                </a:solidFill>
              </a:defRPr>
            </a:lvl2pPr>
            <a:lvl3pPr>
              <a:defRPr sz="1800"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43773" y="3589357"/>
            <a:ext cx="9009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488" y="268288"/>
            <a:ext cx="1120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33388" y="882650"/>
            <a:ext cx="9032875" cy="0"/>
          </a:xfrm>
          <a:prstGeom prst="line">
            <a:avLst/>
          </a:prstGeom>
          <a:ln w="12700">
            <a:solidFill>
              <a:srgbClr val="5859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3163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F62274-9827-46D0-9320-DAE2EA1EC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98425" y="64484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3F4737-9AC0-4BF9-A436-E7FE259054E6}" type="datetime1">
              <a:rPr lang="en-US" smtClean="0"/>
              <a:pPr>
                <a:defRPr/>
              </a:pPr>
              <a:t>9/17/2015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3388" y="2862974"/>
            <a:ext cx="5013325" cy="13985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en-GB" dirty="0" smtClean="0"/>
              <a:t>Insert Section Header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5607797" y="1006475"/>
            <a:ext cx="3873500" cy="5129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2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33388" y="1581150"/>
            <a:ext cx="261937" cy="0"/>
          </a:xfrm>
          <a:prstGeom prst="line">
            <a:avLst/>
          </a:prstGeom>
          <a:ln w="12700">
            <a:solidFill>
              <a:srgbClr val="F04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Agility Eco landscape_REV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201613"/>
            <a:ext cx="2024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46075" y="987425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</a:defRPr>
            </a:lvl9pPr>
          </a:lstStyle>
          <a:p>
            <a:pPr eaLnBrk="1" hangingPunct="1"/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Delivering innovative</a:t>
            </a:r>
          </a:p>
          <a:p>
            <a:pPr eaLnBrk="1" hangingPunct="1"/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saving solutions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6348" y="1735040"/>
            <a:ext cx="5797227" cy="482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280"/>
              </a:spcBef>
              <a:buSzPct val="100000"/>
              <a:buFontTx/>
              <a:buNone/>
              <a:defRPr sz="2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Insert Thank you or closing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50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8" r:id="rId3"/>
    <p:sldLayoutId id="2147483739" r:id="rId4"/>
    <p:sldLayoutId id="2147483737" r:id="rId5"/>
    <p:sldLayoutId id="214748373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A5A5A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A5A5A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A5A5A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A5A5A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A5A5A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A5A5A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68CB4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68CB4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68CB4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68CB4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46073" y="2183013"/>
            <a:ext cx="9301509" cy="21504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buSzTx/>
            </a:pPr>
            <a:r>
              <a:rPr lang="en-US" sz="3600" i="1" dirty="0" smtClean="0">
                <a:latin typeface="+mn-lt"/>
                <a:ea typeface="ヒラギノ角ゴ Pro W3" pitchFamily="126" charset="-128"/>
                <a:cs typeface="Arial" pitchFamily="34" charset="0"/>
              </a:rPr>
              <a:t>Heat Metering Regulation </a:t>
            </a:r>
          </a:p>
          <a:p>
            <a:pPr>
              <a:spcBef>
                <a:spcPct val="0"/>
              </a:spcBef>
              <a:buSzTx/>
            </a:pPr>
            <a:endParaRPr lang="en-US" sz="3600" i="1" dirty="0" smtClean="0">
              <a:latin typeface="+mn-lt"/>
              <a:ea typeface="ヒラギノ角ゴ Pro W3" pitchFamily="126" charset="-128"/>
              <a:cs typeface="Arial" pitchFamily="34" charset="0"/>
            </a:endParaRPr>
          </a:p>
          <a:p>
            <a:pPr>
              <a:spcBef>
                <a:spcPct val="0"/>
              </a:spcBef>
              <a:buSzTx/>
            </a:pPr>
            <a:r>
              <a:rPr lang="en-US" sz="3600" i="1" dirty="0" smtClean="0">
                <a:latin typeface="+mn-lt"/>
                <a:ea typeface="ヒラギノ角ゴ Pro W3" pitchFamily="126" charset="-128"/>
                <a:cs typeface="Arial" pitchFamily="34" charset="0"/>
              </a:rPr>
              <a:t>Compliance - the first step towards a Heat Metering &amp; Billing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332" y="6109255"/>
            <a:ext cx="21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September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073" y="4478120"/>
            <a:ext cx="1592000" cy="1631135"/>
          </a:xfrm>
          <a:prstGeom prst="rect">
            <a:avLst/>
          </a:prstGeom>
          <a:noFill/>
        </p:spPr>
        <p:txBody>
          <a:bodyPr wrap="none" lIns="91357" tIns="45680" rIns="91357" bIns="45680" rtlCol="0">
            <a:sp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Gearoid Lane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CEO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4" y="47047"/>
            <a:ext cx="8017566" cy="867354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…and that a rigorous approach to the compliance project can save you time and money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02" y="2227194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Ensure ALL data is collected at the initial site visit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larger projects utilise software to auto-populate NMRO </a:t>
            </a:r>
            <a:r>
              <a:rPr lang="en-GB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spreadsheet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with site data (e.g. </a:t>
            </a:r>
            <a:r>
              <a:rPr lang="en-GB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AgilityEco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bespoke software)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Additional information on energy bills /consumption will be needed   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302" y="1152939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Collecting Housing Stock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3874" y="2220570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 data sets required for validation tool and final submission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network notification form can be used for larger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etailed billing data required for this stage: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price charge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Bill calculation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Heat/Hot Water capacity generated and supplied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3874" y="1146315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Completing the NMRO templates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5698" y="2227198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Ensure all documentation and photos are retained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Utilise this exercise to validate and update stock records – </a:t>
            </a:r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 you will need the data again!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submission data to develop a prioritisation plan for building point entry/heat metering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a broader heat metering and billing strategy for your housing stock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5698" y="1152943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Final submission and Next Steps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02" y="6076745"/>
            <a:ext cx="8495616" cy="5975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Ensure you have a clear understanding of all data collection requirements to avoid multiple site visits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3" y="20543"/>
            <a:ext cx="7858539" cy="827596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Lambeth’s HM&amp;B compliance shows that, with good planning, the exercise can be painless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1325215"/>
            <a:ext cx="4717773" cy="3180524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44558" y="1066419"/>
            <a:ext cx="4293704" cy="35718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rgbClr val="4678B4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Heat networks serving over 5,900 properties were assessed for Lambeth Council</a:t>
            </a:r>
          </a:p>
          <a:p>
            <a:r>
              <a:rPr lang="en-GB" sz="2000" dirty="0" smtClean="0"/>
              <a:t>185 individual communal/district heating plans were surveyed and assessed during a 3 week period</a:t>
            </a:r>
          </a:p>
          <a:p>
            <a:r>
              <a:rPr lang="en-GB" sz="2000" dirty="0" smtClean="0"/>
              <a:t>Technical / economically viability assessments completed on 155 sites - </a:t>
            </a:r>
            <a:r>
              <a:rPr lang="en-GB" sz="2000" b="1" u="sng" dirty="0" smtClean="0"/>
              <a:t>none were deemed viable!</a:t>
            </a:r>
          </a:p>
          <a:p>
            <a:r>
              <a:rPr lang="en-GB" sz="2000" dirty="0" smtClean="0"/>
              <a:t>NMRO submission documents filed before original deadline of 30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April   </a:t>
            </a:r>
            <a:endParaRPr lang="en-GB" sz="2000" dirty="0"/>
          </a:p>
          <a:p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64836" y="4946058"/>
            <a:ext cx="290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Lambeth Project Timeline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945217" y="5473150"/>
            <a:ext cx="0" cy="291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1757" y="5479776"/>
            <a:ext cx="0" cy="291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26023" y="5897220"/>
            <a:ext cx="1258956" cy="48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NMRO Data Submission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808384" y="5473150"/>
            <a:ext cx="4055164" cy="3048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MARCH 2015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3548" y="5466526"/>
            <a:ext cx="4088249" cy="3114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APRIL 2015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634" y="5903851"/>
            <a:ext cx="1674840" cy="48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Project Scoping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3783501" y="5903872"/>
            <a:ext cx="2418521" cy="48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Site Visits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6341191" y="5903848"/>
            <a:ext cx="1258956" cy="48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Data Collation and validation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2533694" y="5910479"/>
            <a:ext cx="1150416" cy="484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Project Planning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247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3" y="33795"/>
            <a:ext cx="7951305" cy="787840"/>
          </a:xfrm>
        </p:spPr>
        <p:txBody>
          <a:bodyPr/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AgilityEco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can assist throughout the compliance journey and developing your HM&amp;B strategy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12</a:t>
            </a:fld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907" y="1524008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Initial Assessment of Housing Stock </a:t>
            </a: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3630" y="1543888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Determine which Properties are in Scope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8705" y="1543888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Identify Data Collection Requirements – site and client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321" y="4320214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Complete NMRO Templates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5209" y="4306962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Using bespoke software collate and validate site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5209" y="2895610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Organise Site Visits – Customer Liaison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22405" y="1795630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168850" y="1795630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5400000">
            <a:off x="7643033" y="2476022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7649661" y="3834354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6212542" y="4558704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7185" y="5499662"/>
            <a:ext cx="8533244" cy="629478"/>
          </a:xfrm>
          <a:prstGeom prst="rect">
            <a:avLst/>
          </a:prstGeom>
          <a:solidFill>
            <a:srgbClr val="F082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Develop your Heat Metering &amp; Billing Strategy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 flipV="1">
            <a:off x="4794112" y="3878312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10137" y="2888986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Complete NMRO Submission – dealing with any queries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3222405" y="3074732"/>
            <a:ext cx="37266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7185" y="2822990"/>
            <a:ext cx="2585220" cy="9881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Prioritisation of regulatory metering installations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1045238" y="4413070"/>
            <a:ext cx="168855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2" y="26505"/>
            <a:ext cx="8217373" cy="758690"/>
          </a:xfrm>
        </p:spPr>
        <p:txBody>
          <a:bodyPr/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AgilityEco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provides a range of professional services in energy efficiency and low carbon arena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2</a:t>
            </a:fld>
            <a:endParaRPr lang="en-US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294" y="1205268"/>
            <a:ext cx="9117347" cy="5232222"/>
            <a:chOff x="233294" y="1205268"/>
            <a:chExt cx="9117347" cy="5232222"/>
          </a:xfrm>
        </p:grpSpPr>
        <p:sp>
          <p:nvSpPr>
            <p:cNvPr id="35" name="Rounded Rectangle 34"/>
            <p:cNvSpPr/>
            <p:nvPr/>
          </p:nvSpPr>
          <p:spPr>
            <a:xfrm>
              <a:off x="834115" y="4953000"/>
              <a:ext cx="8516526" cy="14844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4114" y="1205280"/>
              <a:ext cx="1615171" cy="8451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4D6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anchor="ctr"/>
            <a:lstStyle/>
            <a:p>
              <a:pPr algn="ctr" defTabSz="457117"/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LOW CARBON FINANCING (including ECO)</a:t>
              </a:r>
              <a:endParaRPr lang="en-GB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3295" y="1205280"/>
              <a:ext cx="419851" cy="3606206"/>
            </a:xfrm>
            <a:prstGeom prst="roundRect">
              <a:avLst/>
            </a:prstGeom>
            <a:solidFill>
              <a:srgbClr val="F54B3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OUR SERVICES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12594" y="5188386"/>
              <a:ext cx="1361442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Energy Companies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478841" y="2039522"/>
              <a:ext cx="314474" cy="19205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3294" y="4953000"/>
              <a:ext cx="419851" cy="1409849"/>
            </a:xfrm>
            <a:prstGeom prst="roundRect">
              <a:avLst/>
            </a:prstGeom>
            <a:solidFill>
              <a:srgbClr val="F54B3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OUR CLIENTS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554098" y="1205276"/>
              <a:ext cx="1615171" cy="8451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4D6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anchor="ctr"/>
            <a:lstStyle/>
            <a:p>
              <a:pPr algn="ctr" defTabSz="457117"/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GREEN DEAL</a:t>
              </a:r>
              <a:endParaRPr lang="en-GB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74086" y="1205276"/>
              <a:ext cx="1615171" cy="8451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4D6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anchor="ctr"/>
            <a:lstStyle/>
            <a:p>
              <a:pPr algn="ctr" defTabSz="457117"/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ENERGY CONSULTANCY</a:t>
              </a:r>
              <a:endParaRPr lang="en-GB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94070" y="1205272"/>
              <a:ext cx="1615171" cy="8451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4D6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anchor="ctr"/>
            <a:lstStyle/>
            <a:p>
              <a:pPr algn="ctr" defTabSz="457117"/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LOW CARBON PROJECT DELIVERY</a:t>
              </a:r>
              <a:endParaRPr lang="en-GB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724940" y="1205268"/>
              <a:ext cx="1615171" cy="8451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4D6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anchor="t"/>
            <a:lstStyle/>
            <a:p>
              <a:pPr algn="ctr" defTabSz="457117"/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SURVEYING</a:t>
              </a:r>
              <a:endParaRPr lang="en-GB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34114" y="2242457"/>
              <a:ext cx="1603928" cy="2569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ECO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ECO carbon delivery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ECO compliance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ECO policy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a</a:t>
              </a: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dvice</a:t>
              </a:r>
            </a:p>
            <a:p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Non ECO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Solar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and communal heat financing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FIT/RHI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Other bespoke funding e.g. GDC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3209711" y="2050404"/>
              <a:ext cx="314474" cy="19205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+mj-lt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4929695" y="2050400"/>
              <a:ext cx="314474" cy="19205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+mj-lt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682337" y="2039510"/>
              <a:ext cx="314474" cy="19205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+mj-lt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8402321" y="2039506"/>
              <a:ext cx="314474" cy="19205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+mj-l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654366" y="5203935"/>
              <a:ext cx="147429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Local Authorities/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Social Landlords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12594" y="5825606"/>
              <a:ext cx="1361442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Trade Bodies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579849" y="5214821"/>
              <a:ext cx="147429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Private Landlords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554098" y="2242453"/>
              <a:ext cx="1603928" cy="2569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Accredited Green Deal Provider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Green Deal Finance provider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Design customer facing GD propositions</a:t>
              </a:r>
            </a:p>
            <a:p>
              <a:endParaRPr lang="en-GB" sz="1300" dirty="0" smtClean="0">
                <a:solidFill>
                  <a:schemeClr val="tx1"/>
                </a:solidFill>
                <a:latin typeface="+mj-lt"/>
              </a:endParaRPr>
            </a:p>
            <a:p>
              <a:pPr marL="171450" indent="-171450">
                <a:buFont typeface="Arial" pitchFamily="34" charset="0"/>
                <a:buChar char="•"/>
              </a:pPr>
              <a:endParaRPr lang="en-GB" sz="13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95858" y="2253339"/>
              <a:ext cx="1603928" cy="2569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Low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carbon business strategy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Bespoke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consulting work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Project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design and financing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R&amp;D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projects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Specialist 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procurement advice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Housing stock assessment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015842" y="2253335"/>
              <a:ext cx="1603928" cy="2569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Feasibility, design and specification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Carbon </a:t>
              </a: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calculation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Manage full end-to-end project delivery: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Insulation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Solar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Communal Heat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Lighting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Extensive  installer and technician partner network 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746712" y="2253331"/>
              <a:ext cx="1603928" cy="2569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Accredited GDAO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Run by RICS /Chartered Surveyor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Surveying services:</a:t>
              </a:r>
              <a:r>
                <a:rPr lang="en-GB" sz="13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for domestic and commercial clients   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EPCs, DECs, GDARs, </a:t>
              </a:r>
              <a:r>
                <a:rPr lang="en-GB" sz="1300" dirty="0" err="1" smtClean="0">
                  <a:solidFill>
                    <a:schemeClr val="tx1"/>
                  </a:solidFill>
                  <a:latin typeface="+mj-lt"/>
                </a:rPr>
                <a:t>etc</a:t>
              </a: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TM</a:t>
              </a:r>
              <a:br>
                <a:rPr lang="en-GB" sz="130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- Stock assessment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1300" dirty="0" smtClean="0">
                  <a:solidFill>
                    <a:schemeClr val="tx1"/>
                  </a:solidFill>
                  <a:latin typeface="+mj-lt"/>
                </a:rPr>
                <a:t>+35k surveys p/a 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13176" y="5203935"/>
              <a:ext cx="147429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Installers 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15636" y="5825606"/>
              <a:ext cx="1361442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Finance/ Banking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578872" y="5857046"/>
              <a:ext cx="1475275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Estate Agents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313176" y="5825605"/>
              <a:ext cx="149100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Government Departments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956958" y="5203931"/>
              <a:ext cx="147429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 M&amp;E Specialists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956957" y="5846156"/>
              <a:ext cx="1474299" cy="4422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+mj-lt"/>
                </a:rPr>
                <a:t>Building Service Companies</a:t>
              </a:r>
              <a:endParaRPr lang="en-GB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558" y="1597926"/>
              <a:ext cx="1172357" cy="3464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516" y="4068416"/>
              <a:ext cx="429562" cy="624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6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6348" y="81571"/>
            <a:ext cx="8015773" cy="779820"/>
          </a:xfrm>
        </p:spPr>
        <p:txBody>
          <a:bodyPr/>
          <a:lstStyle/>
          <a:p>
            <a:r>
              <a:rPr lang="en-GB" dirty="0" smtClean="0"/>
              <a:t>Since our company was launched 2 years ago we’ve delivered impressive results for clients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1F62274-9827-46D0-9320-DAE2EA1ECF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" y="949325"/>
            <a:ext cx="484367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0" y="3390483"/>
            <a:ext cx="2722533" cy="8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63" y="4778306"/>
            <a:ext cx="2484390" cy="84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60" y="1590260"/>
            <a:ext cx="2971393" cy="11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0623" y="1059828"/>
            <a:ext cx="9174438" cy="5441605"/>
          </a:xfrm>
        </p:spPr>
        <p:txBody>
          <a:bodyPr/>
          <a:lstStyle/>
          <a:p>
            <a:r>
              <a:rPr lang="en-GB" sz="2000" b="1" dirty="0" smtClean="0"/>
              <a:t>“Heat with Rent” is unfair:</a:t>
            </a:r>
            <a:endParaRPr lang="en-GB" sz="2000" dirty="0"/>
          </a:p>
          <a:p>
            <a:pPr lvl="1"/>
            <a:r>
              <a:rPr lang="en-GB" sz="1800" dirty="0" smtClean="0"/>
              <a:t>Smearing energy charges across residents as a service charge is outdated and unfair</a:t>
            </a:r>
          </a:p>
          <a:p>
            <a:pPr lvl="1"/>
            <a:r>
              <a:rPr lang="en-GB" sz="1800" dirty="0" smtClean="0"/>
              <a:t>As energy prices rise, this will become an increasing “bone of contention” for residents</a:t>
            </a:r>
          </a:p>
          <a:p>
            <a:r>
              <a:rPr lang="en-GB" sz="2000" b="1" dirty="0" smtClean="0"/>
              <a:t>HM&amp;B incentivises efficiency:</a:t>
            </a:r>
            <a:endParaRPr lang="en-GB" sz="2000" dirty="0"/>
          </a:p>
          <a:p>
            <a:pPr lvl="1"/>
            <a:r>
              <a:rPr lang="en-GB" sz="1800" dirty="0" smtClean="0"/>
              <a:t>Flat rate service charges provide no incentive to residents to use energy efficiently – this can lead to profligate use of energy</a:t>
            </a:r>
          </a:p>
          <a:p>
            <a:pPr lvl="1"/>
            <a:r>
              <a:rPr lang="en-GB" sz="1800" dirty="0" smtClean="0"/>
              <a:t>Those that use heat efficiently see others wasting energy and increasing their service charges</a:t>
            </a:r>
          </a:p>
          <a:p>
            <a:pPr lvl="1"/>
            <a:r>
              <a:rPr lang="en-GB" sz="1800" dirty="0" smtClean="0"/>
              <a:t>By combining HM&amp;B retrofit with improved controls, efficient behaviours can be enabled and rewarded, and with improved resident comfort</a:t>
            </a:r>
          </a:p>
          <a:p>
            <a:r>
              <a:rPr lang="en-GB" sz="2000" b="1" dirty="0" smtClean="0"/>
              <a:t>HM&amp;B enables transparency:</a:t>
            </a:r>
            <a:endParaRPr lang="en-GB" sz="2000" dirty="0"/>
          </a:p>
          <a:p>
            <a:pPr lvl="1"/>
            <a:r>
              <a:rPr lang="en-GB" sz="1800" dirty="0" smtClean="0"/>
              <a:t>Often </a:t>
            </a:r>
            <a:r>
              <a:rPr lang="en-GB" sz="1800" dirty="0"/>
              <a:t>there  is little/no reconciliation between the energy purchased and what is subsequently recharged to </a:t>
            </a:r>
            <a:r>
              <a:rPr lang="en-GB" sz="1800" dirty="0" smtClean="0"/>
              <a:t>tenants</a:t>
            </a:r>
          </a:p>
          <a:p>
            <a:r>
              <a:rPr lang="en-GB" sz="2000" b="1" dirty="0" smtClean="0"/>
              <a:t>HM&amp;B is in line with your duty of care:</a:t>
            </a:r>
            <a:endParaRPr lang="en-GB" sz="2000" dirty="0"/>
          </a:p>
          <a:p>
            <a:pPr lvl="1"/>
            <a:r>
              <a:rPr lang="en-GB" sz="1800" dirty="0" smtClean="0"/>
              <a:t>Landlords are keen to help where possible to reduce the burden of high energy bills, particularly for vulnerable residents</a:t>
            </a:r>
          </a:p>
          <a:p>
            <a:pPr lvl="1"/>
            <a:r>
              <a:rPr lang="en-GB" sz="1800" dirty="0" smtClean="0"/>
              <a:t>As part of a wider strategy, HM&amp;B can help reduce bills for residents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6349" y="81571"/>
            <a:ext cx="8055529" cy="779820"/>
          </a:xfrm>
        </p:spPr>
        <p:txBody>
          <a:bodyPr/>
          <a:lstStyle/>
          <a:p>
            <a:r>
              <a:rPr lang="en-GB" dirty="0" smtClean="0"/>
              <a:t>Heat Metering and Billing is a better, more modern solution for residents…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1F62274-9827-46D0-9320-DAE2EA1ECF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3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0623" y="1006821"/>
            <a:ext cx="9032875" cy="5441604"/>
          </a:xfrm>
        </p:spPr>
        <p:txBody>
          <a:bodyPr/>
          <a:lstStyle/>
          <a:p>
            <a:r>
              <a:rPr lang="en-GB" sz="2000" b="1" dirty="0"/>
              <a:t>EU Legislation will force </a:t>
            </a:r>
            <a:r>
              <a:rPr lang="en-GB" sz="2000" b="1" dirty="0" smtClean="0"/>
              <a:t>change:</a:t>
            </a:r>
          </a:p>
          <a:p>
            <a:pPr lvl="1"/>
            <a:r>
              <a:rPr lang="en-GB" sz="1800" dirty="0" smtClean="0"/>
              <a:t>Eventually </a:t>
            </a:r>
            <a:r>
              <a:rPr lang="en-GB" sz="1800" dirty="0"/>
              <a:t>all dwellings served by communal &amp; district heating will be required to have individual heat </a:t>
            </a:r>
            <a:r>
              <a:rPr lang="en-GB" sz="1800" dirty="0" smtClean="0"/>
              <a:t>meters.</a:t>
            </a:r>
          </a:p>
          <a:p>
            <a:pPr lvl="1"/>
            <a:r>
              <a:rPr lang="en-GB" sz="1800" dirty="0" smtClean="0"/>
              <a:t>Beginning the retrofit process now enables a sensible, phased programme</a:t>
            </a:r>
          </a:p>
          <a:p>
            <a:r>
              <a:rPr lang="en-GB" sz="2000" b="1" dirty="0"/>
              <a:t>Technology is making metering and billing </a:t>
            </a:r>
            <a:r>
              <a:rPr lang="en-GB" sz="2000" b="1" dirty="0" smtClean="0"/>
              <a:t>easier:</a:t>
            </a:r>
            <a:endParaRPr lang="en-GB" sz="2000" dirty="0"/>
          </a:p>
          <a:p>
            <a:pPr lvl="1"/>
            <a:r>
              <a:rPr lang="en-GB" sz="1800" dirty="0" smtClean="0"/>
              <a:t>Costs </a:t>
            </a:r>
            <a:r>
              <a:rPr lang="en-GB" sz="1800" dirty="0"/>
              <a:t>of heat metering are </a:t>
            </a:r>
            <a:r>
              <a:rPr lang="en-GB" sz="1800" dirty="0" smtClean="0"/>
              <a:t>reducing</a:t>
            </a:r>
          </a:p>
          <a:p>
            <a:pPr lvl="1"/>
            <a:r>
              <a:rPr lang="en-GB" sz="1800" dirty="0"/>
              <a:t>R</a:t>
            </a:r>
            <a:r>
              <a:rPr lang="en-GB" sz="1800" dirty="0" smtClean="0"/>
              <a:t>eliability </a:t>
            </a:r>
            <a:r>
              <a:rPr lang="en-GB" sz="1800" dirty="0"/>
              <a:t>and security are </a:t>
            </a:r>
            <a:r>
              <a:rPr lang="en-GB" sz="1800" dirty="0" smtClean="0"/>
              <a:t>increasing</a:t>
            </a:r>
          </a:p>
          <a:p>
            <a:pPr lvl="1"/>
            <a:r>
              <a:rPr lang="en-GB" sz="1800" dirty="0" smtClean="0"/>
              <a:t>Modern “pay as you go” metering is resident-friendly and </a:t>
            </a:r>
            <a:r>
              <a:rPr lang="en-GB" sz="1800" smtClean="0"/>
              <a:t>eliminates energy debt</a:t>
            </a:r>
            <a:endParaRPr lang="en-GB" sz="1800" dirty="0" smtClean="0"/>
          </a:p>
          <a:p>
            <a:r>
              <a:rPr lang="en-GB" sz="2000" b="1" dirty="0" smtClean="0"/>
              <a:t>The day-to-day operation of HM&amp;B service can be outsourced:</a:t>
            </a:r>
          </a:p>
          <a:p>
            <a:pPr lvl="1"/>
            <a:r>
              <a:rPr lang="en-GB" sz="1800" dirty="0"/>
              <a:t>H</a:t>
            </a:r>
            <a:r>
              <a:rPr lang="en-GB" sz="1800" dirty="0" smtClean="0"/>
              <a:t>igh </a:t>
            </a:r>
            <a:r>
              <a:rPr lang="en-GB" sz="1800" dirty="0"/>
              <a:t>quality service providers exist </a:t>
            </a:r>
            <a:r>
              <a:rPr lang="en-GB" sz="1800" dirty="0" smtClean="0"/>
              <a:t>today</a:t>
            </a:r>
          </a:p>
          <a:p>
            <a:pPr lvl="1"/>
            <a:r>
              <a:rPr lang="en-GB" sz="1800" dirty="0"/>
              <a:t>O</a:t>
            </a:r>
            <a:r>
              <a:rPr lang="en-GB" sz="1800" dirty="0" smtClean="0"/>
              <a:t>ver </a:t>
            </a:r>
            <a:r>
              <a:rPr lang="en-GB" sz="1800" dirty="0"/>
              <a:t>100,000  households now have </a:t>
            </a:r>
            <a:r>
              <a:rPr lang="en-GB" sz="1800" dirty="0" smtClean="0"/>
              <a:t>HM&amp;B</a:t>
            </a:r>
          </a:p>
          <a:p>
            <a:pPr lvl="1"/>
            <a:r>
              <a:rPr lang="en-GB" sz="1800" dirty="0" smtClean="0"/>
              <a:t>By setting appropriate KPIs, you can ensure high quality resident service</a:t>
            </a:r>
            <a:endParaRPr lang="en-GB" sz="1800" dirty="0"/>
          </a:p>
          <a:p>
            <a:r>
              <a:rPr lang="en-GB" sz="2000" b="1" dirty="0" smtClean="0"/>
              <a:t>Better cost recovery and reduced energy waste save you money:</a:t>
            </a:r>
          </a:p>
          <a:p>
            <a:pPr lvl="1"/>
            <a:r>
              <a:rPr lang="en-GB" sz="1800" dirty="0" smtClean="0"/>
              <a:t>Transparency of energy costs and resident charges enables full pass through</a:t>
            </a:r>
          </a:p>
          <a:p>
            <a:pPr lvl="1"/>
            <a:r>
              <a:rPr lang="en-GB" sz="1800" dirty="0" smtClean="0"/>
              <a:t>Better cost recovery can underpin the business case for HM&amp;B</a:t>
            </a:r>
          </a:p>
          <a:p>
            <a:pPr lvl="1"/>
            <a:r>
              <a:rPr lang="en-GB" sz="1800" dirty="0" smtClean="0"/>
              <a:t>This is reinforced by energy cost savings from less waste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6349" y="53009"/>
            <a:ext cx="8002521" cy="795130"/>
          </a:xfrm>
        </p:spPr>
        <p:txBody>
          <a:bodyPr/>
          <a:lstStyle/>
          <a:p>
            <a:r>
              <a:rPr lang="en-GB" dirty="0" smtClean="0"/>
              <a:t>…and there may be a good case for treating HM&amp;B compliance as a strategic opportunity for retrofit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1F62274-9827-46D0-9320-DAE2EA1ECF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3" y="86803"/>
            <a:ext cx="7964557" cy="927570"/>
          </a:xfrm>
        </p:spPr>
        <p:txBody>
          <a:bodyPr/>
          <a:lstStyle/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The scope of the HM&amp;B Regulations is wide and almost all communally heated buildings are covered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7821" y="3883694"/>
            <a:ext cx="3837587" cy="25841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rented accommodation with a single heat source supplying multiple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dwellings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Sheltered and social 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Sub-let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such as fitness centres or restaurants in hotels or third party dry cleaners in supermarkets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halls of residence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Residential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Shared offices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Shopping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centres</a:t>
            </a: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821" y="2809439"/>
            <a:ext cx="3837587" cy="988116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 SCOPE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4601" y="3877070"/>
            <a:ext cx="3837587" cy="25899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Hotel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rooms except where they are being used as dwellings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Rental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of a squash court at a sports centre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Prisons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Nursing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homes where all services are provided communally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Industrial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site where heat is generated and distributed within the site as part of the industrial process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4601" y="2802815"/>
            <a:ext cx="3837587" cy="988116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 OF SCOPE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820" y="1014373"/>
            <a:ext cx="85221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The HNMB Regulation relates to: Organisations who supply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charge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for the supply of heating, cooling or hot water to a final customer,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through either: </a:t>
            </a:r>
            <a:br>
              <a:rPr lang="en-GB" dirty="0" smtClean="0">
                <a:solidFill>
                  <a:schemeClr val="tx2"/>
                </a:solidFill>
                <a:latin typeface="+mn-lt"/>
              </a:rPr>
            </a:br>
            <a:endParaRPr lang="en-GB" sz="800" dirty="0">
              <a:solidFill>
                <a:schemeClr val="tx2"/>
              </a:solidFill>
              <a:latin typeface="+mn-lt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	(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a) Communal heating; or 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	(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b) A district heat network; 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  <a:p>
            <a:r>
              <a:rPr lang="en-GB" dirty="0">
                <a:solidFill>
                  <a:schemeClr val="tx2"/>
                </a:solidFill>
                <a:latin typeface="+mn-lt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	of any size (2 dwellings served by single heat/cooling source would be in scope)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4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3163" y="6559609"/>
            <a:ext cx="1813600" cy="2539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1F62274-9827-46D0-9320-DAE2EA1ECF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46349" y="94826"/>
            <a:ext cx="7809349" cy="687053"/>
          </a:xfrm>
          <a:prstGeom prst="rect">
            <a:avLst/>
          </a:prstGeom>
        </p:spPr>
        <p:txBody>
          <a:bodyPr lIns="91423" tIns="45712" rIns="91423" bIns="45712">
            <a:noAutofit/>
          </a:bodyPr>
          <a:lstStyle>
            <a:lvl1pPr marL="0" indent="0" algn="l" defTabSz="4571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i="0" kern="1200" spc="50" baseline="0">
                <a:solidFill>
                  <a:srgbClr val="58595B"/>
                </a:solidFill>
                <a:latin typeface="Arial"/>
                <a:ea typeface="ヒラギノ角ゴ Pro W3" charset="0"/>
                <a:cs typeface="Arial"/>
              </a:defRPr>
            </a:lvl1pPr>
            <a:lvl2pPr marL="742816" indent="-285699" algn="l" defTabSz="4571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468CB4"/>
                </a:solidFill>
                <a:latin typeface="+mn-lt"/>
                <a:ea typeface="ヒラギノ角ゴ Pro W3" charset="0"/>
                <a:cs typeface="+mn-cs"/>
              </a:defRPr>
            </a:lvl2pPr>
            <a:lvl3pPr marL="1142794" indent="-228559" algn="l" defTabSz="4571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68CB4"/>
                </a:solidFill>
                <a:latin typeface="+mn-lt"/>
                <a:ea typeface="ヒラギノ角ゴ Pro W3" charset="0"/>
                <a:cs typeface="+mn-cs"/>
              </a:defRPr>
            </a:lvl3pPr>
            <a:lvl4pPr marL="1599911" indent="-228559" algn="l" defTabSz="4571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468CB4"/>
                </a:solidFill>
                <a:latin typeface="+mn-lt"/>
                <a:ea typeface="ヒラギノ角ゴ Pro W3" charset="0"/>
                <a:cs typeface="+mn-cs"/>
              </a:defRPr>
            </a:lvl4pPr>
            <a:lvl5pPr marL="2057029" indent="-228559" algn="l" defTabSz="4571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68CB4"/>
                </a:solidFill>
                <a:latin typeface="+mn-lt"/>
                <a:ea typeface="ヒラギノ角ゴ Pro W3" charset="0"/>
                <a:cs typeface="+mn-cs"/>
              </a:defRPr>
            </a:lvl5pPr>
            <a:lvl6pPr marL="2514147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64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82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99" indent="-228559" algn="l" defTabSz="45711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There’s a phased approach to compliance, and deadlines are tight despite the suspension announced</a:t>
            </a:r>
            <a:endParaRPr lang="en-GB" sz="2200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7523163" y="6559613"/>
            <a:ext cx="1813600" cy="253942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117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1pPr>
            <a:lvl2pPr marL="457117" algn="l" defTabSz="4571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2pPr>
            <a:lvl3pPr marL="914235" algn="l" defTabSz="4571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3pPr>
            <a:lvl4pPr marL="1371353" algn="l" defTabSz="4571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4pPr>
            <a:lvl5pPr marL="1828470" algn="l" defTabSz="4571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5pPr>
            <a:lvl6pPr marL="2285588" algn="l" defTabSz="9142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6pPr>
            <a:lvl7pPr marL="2742705" algn="l" defTabSz="9142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7pPr>
            <a:lvl8pPr marL="3199823" algn="l" defTabSz="9142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8pPr>
            <a:lvl9pPr marL="3656940" algn="l" defTabSz="914235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6" charset="-128"/>
                <a:cs typeface="+mn-cs"/>
              </a:defRPr>
            </a:lvl9pPr>
          </a:lstStyle>
          <a:p>
            <a:pPr>
              <a:defRPr/>
            </a:pPr>
            <a:fld id="{D1F62274-9827-46D0-9320-DAE2EA1ECF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2815034" y="3868177"/>
            <a:ext cx="3909400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2016</a:t>
            </a:r>
            <a:endParaRPr lang="en-GB" sz="3100" kern="1200" dirty="0"/>
          </a:p>
        </p:txBody>
      </p:sp>
      <p:sp>
        <p:nvSpPr>
          <p:cNvPr id="58" name="Freeform 57"/>
          <p:cNvSpPr/>
          <p:nvPr/>
        </p:nvSpPr>
        <p:spPr>
          <a:xfrm>
            <a:off x="279900" y="3868177"/>
            <a:ext cx="3005605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2015</a:t>
            </a:r>
            <a:endParaRPr lang="en-GB" sz="3100" kern="1200" dirty="0"/>
          </a:p>
        </p:txBody>
      </p:sp>
      <p:sp>
        <p:nvSpPr>
          <p:cNvPr id="59" name="Freeform 58"/>
          <p:cNvSpPr/>
          <p:nvPr/>
        </p:nvSpPr>
        <p:spPr>
          <a:xfrm>
            <a:off x="6383749" y="3868177"/>
            <a:ext cx="3005605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2020</a:t>
            </a:r>
            <a:endParaRPr lang="en-GB" sz="3100" kern="1200" dirty="0"/>
          </a:p>
        </p:txBody>
      </p:sp>
      <p:sp>
        <p:nvSpPr>
          <p:cNvPr id="60" name="Freeform 59"/>
          <p:cNvSpPr/>
          <p:nvPr/>
        </p:nvSpPr>
        <p:spPr>
          <a:xfrm>
            <a:off x="6622290" y="3868177"/>
            <a:ext cx="3005605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2020</a:t>
            </a:r>
            <a:endParaRPr lang="en-GB" sz="3100" kern="1200" dirty="0"/>
          </a:p>
        </p:txBody>
      </p:sp>
      <p:sp>
        <p:nvSpPr>
          <p:cNvPr id="61" name="Freeform 60"/>
          <p:cNvSpPr/>
          <p:nvPr/>
        </p:nvSpPr>
        <p:spPr>
          <a:xfrm>
            <a:off x="6880709" y="3868177"/>
            <a:ext cx="2508646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2020</a:t>
            </a:r>
            <a:endParaRPr lang="en-GB" sz="3100" kern="1200" dirty="0"/>
          </a:p>
        </p:txBody>
      </p:sp>
      <p:sp>
        <p:nvSpPr>
          <p:cNvPr id="62" name="Freeform 61"/>
          <p:cNvSpPr/>
          <p:nvPr/>
        </p:nvSpPr>
        <p:spPr>
          <a:xfrm>
            <a:off x="7091222" y="3868177"/>
            <a:ext cx="2536673" cy="639998"/>
          </a:xfrm>
          <a:custGeom>
            <a:avLst/>
            <a:gdLst>
              <a:gd name="connsiteX0" fmla="*/ 0 w 1689531"/>
              <a:gd name="connsiteY0" fmla="*/ 0 h 520727"/>
              <a:gd name="connsiteX1" fmla="*/ 1429168 w 1689531"/>
              <a:gd name="connsiteY1" fmla="*/ 0 h 520727"/>
              <a:gd name="connsiteX2" fmla="*/ 1689531 w 1689531"/>
              <a:gd name="connsiteY2" fmla="*/ 260364 h 520727"/>
              <a:gd name="connsiteX3" fmla="*/ 1429168 w 1689531"/>
              <a:gd name="connsiteY3" fmla="*/ 520727 h 520727"/>
              <a:gd name="connsiteX4" fmla="*/ 0 w 1689531"/>
              <a:gd name="connsiteY4" fmla="*/ 520727 h 520727"/>
              <a:gd name="connsiteX5" fmla="*/ 260364 w 1689531"/>
              <a:gd name="connsiteY5" fmla="*/ 260364 h 520727"/>
              <a:gd name="connsiteX6" fmla="*/ 0 w 1689531"/>
              <a:gd name="connsiteY6" fmla="*/ 0 h 5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531" h="520727">
                <a:moveTo>
                  <a:pt x="0" y="0"/>
                </a:moveTo>
                <a:lnTo>
                  <a:pt x="1429168" y="0"/>
                </a:lnTo>
                <a:lnTo>
                  <a:pt x="1689531" y="260364"/>
                </a:lnTo>
                <a:lnTo>
                  <a:pt x="1429168" y="520727"/>
                </a:lnTo>
                <a:lnTo>
                  <a:pt x="0" y="520727"/>
                </a:lnTo>
                <a:lnTo>
                  <a:pt x="260364" y="260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380" tIns="41339" rIns="301702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100" kern="1200" dirty="0" smtClean="0"/>
              <a:t>2020</a:t>
            </a:r>
            <a:endParaRPr lang="en-GB" sz="3100" kern="1200" dirty="0"/>
          </a:p>
        </p:txBody>
      </p:sp>
      <p:sp>
        <p:nvSpPr>
          <p:cNvPr id="63" name="Oval 62"/>
          <p:cNvSpPr/>
          <p:nvPr/>
        </p:nvSpPr>
        <p:spPr>
          <a:xfrm>
            <a:off x="2636129" y="4105740"/>
            <a:ext cx="178904" cy="160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2728894" y="2387827"/>
            <a:ext cx="0" cy="171791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075077" y="4095705"/>
            <a:ext cx="178904" cy="160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167842" y="2377792"/>
            <a:ext cx="0" cy="171791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006651" y="1870992"/>
            <a:ext cx="1353039" cy="506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Dec 2015</a:t>
            </a:r>
            <a:endParaRPr lang="en-GB" b="1" dirty="0"/>
          </a:p>
        </p:txBody>
      </p:sp>
      <p:sp>
        <p:nvSpPr>
          <p:cNvPr id="68" name="Rectangle 67"/>
          <p:cNvSpPr/>
          <p:nvPr/>
        </p:nvSpPr>
        <p:spPr>
          <a:xfrm>
            <a:off x="5488009" y="1846096"/>
            <a:ext cx="1353039" cy="506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Dec 2016</a:t>
            </a:r>
            <a:endParaRPr lang="en-GB" b="1" dirty="0"/>
          </a:p>
        </p:txBody>
      </p:sp>
      <p:sp>
        <p:nvSpPr>
          <p:cNvPr id="69" name="Rectangle 68"/>
          <p:cNvSpPr/>
          <p:nvPr/>
        </p:nvSpPr>
        <p:spPr>
          <a:xfrm>
            <a:off x="205602" y="5407716"/>
            <a:ext cx="2868902" cy="11794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review of Communal and District Heating Systems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5602" y="4798116"/>
            <a:ext cx="2868902" cy="516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Duty to Notify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24885" y="5407716"/>
            <a:ext cx="2850191" cy="11794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Fully assess technical and economic feasibility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24885" y="4798116"/>
            <a:ext cx="2850191" cy="516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Duty to Install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53981" y="5407716"/>
            <a:ext cx="3373914" cy="11794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Undertake a review every 4 years 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53981" y="4804743"/>
            <a:ext cx="3373914" cy="516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 Year Review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21077" y="6237219"/>
            <a:ext cx="6406818" cy="349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All new builds must have heat metering </a:t>
            </a:r>
          </a:p>
        </p:txBody>
      </p:sp>
      <p:sp>
        <p:nvSpPr>
          <p:cNvPr id="76" name="Oval 75"/>
          <p:cNvSpPr/>
          <p:nvPr/>
        </p:nvSpPr>
        <p:spPr>
          <a:xfrm>
            <a:off x="402400" y="2518502"/>
            <a:ext cx="1671289" cy="116524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u="sng" dirty="0" smtClean="0"/>
              <a:t>Phase 1</a:t>
            </a:r>
          </a:p>
          <a:p>
            <a:pPr algn="ctr"/>
            <a:r>
              <a:rPr lang="en-GB" dirty="0" smtClean="0"/>
              <a:t>Assess All Heating Systems</a:t>
            </a:r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2298862" y="2490736"/>
            <a:ext cx="1852049" cy="116524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u="sng" dirty="0" smtClean="0"/>
              <a:t>Phase 2</a:t>
            </a:r>
          </a:p>
          <a:p>
            <a:pPr algn="ctr"/>
            <a:r>
              <a:rPr lang="en-GB" dirty="0" smtClean="0"/>
              <a:t>Feasibility and Options </a:t>
            </a:r>
            <a:r>
              <a:rPr lang="en-GB" dirty="0"/>
              <a:t>A</a:t>
            </a:r>
            <a:r>
              <a:rPr lang="en-GB" dirty="0" smtClean="0"/>
              <a:t>ppraisal</a:t>
            </a:r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4177630" y="2518502"/>
            <a:ext cx="1986897" cy="116524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u="sng" dirty="0" smtClean="0"/>
              <a:t>Phase 3</a:t>
            </a:r>
          </a:p>
          <a:p>
            <a:pPr algn="ctr"/>
            <a:r>
              <a:rPr lang="en-GB" dirty="0" smtClean="0"/>
              <a:t>Implement Heat Metering Actions</a:t>
            </a:r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6383749" y="2518502"/>
            <a:ext cx="3098374" cy="116524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u="sng" dirty="0" smtClean="0"/>
              <a:t>Phase 4</a:t>
            </a:r>
          </a:p>
          <a:p>
            <a:pPr algn="ctr"/>
            <a:r>
              <a:rPr lang="en-GB" dirty="0" smtClean="0"/>
              <a:t>Demand Management, Reduction and Review</a:t>
            </a:r>
          </a:p>
          <a:p>
            <a:pPr algn="ctr"/>
            <a:endParaRPr lang="en-GB" dirty="0" smtClean="0"/>
          </a:p>
        </p:txBody>
      </p:sp>
      <p:sp>
        <p:nvSpPr>
          <p:cNvPr id="80" name="Rounded Rectangle 79"/>
          <p:cNvSpPr/>
          <p:nvPr/>
        </p:nvSpPr>
        <p:spPr>
          <a:xfrm>
            <a:off x="283979" y="1047751"/>
            <a:ext cx="9198144" cy="5433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40000" dist="23000" dir="5400000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/>
              <a:t>Heat Metering Timeline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2608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4" y="60299"/>
            <a:ext cx="7633254" cy="78784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We recommend a rigorous project managed approach to the compliance journey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8</a:t>
            </a:fld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1" y="1368293"/>
            <a:ext cx="2932496" cy="231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ontent Placeholder 1"/>
          <p:cNvSpPr>
            <a:spLocks noGrp="1"/>
          </p:cNvSpPr>
          <p:nvPr>
            <p:ph sz="quarter" idx="10"/>
          </p:nvPr>
        </p:nvSpPr>
        <p:spPr>
          <a:xfrm>
            <a:off x="340623" y="1006821"/>
            <a:ext cx="6157687" cy="3419405"/>
          </a:xfrm>
        </p:spPr>
        <p:txBody>
          <a:bodyPr/>
          <a:lstStyle/>
          <a:p>
            <a:pPr lvl="0"/>
            <a:r>
              <a:rPr lang="en-GB" sz="2000" b="1" dirty="0" smtClean="0"/>
              <a:t>Initial </a:t>
            </a:r>
            <a:r>
              <a:rPr lang="en-GB" sz="2000" b="1" dirty="0"/>
              <a:t>project </a:t>
            </a:r>
            <a:r>
              <a:rPr lang="en-GB" sz="2000" b="1" dirty="0" smtClean="0"/>
              <a:t>scoping:</a:t>
            </a:r>
            <a:r>
              <a:rPr lang="en-GB" sz="2000" dirty="0" smtClean="0"/>
              <a:t> create a project plan and timeline. Assign responsibilities</a:t>
            </a:r>
            <a:endParaRPr lang="en-GB" sz="2000" b="1" dirty="0"/>
          </a:p>
          <a:p>
            <a:pPr lvl="0"/>
            <a:r>
              <a:rPr lang="en-GB" sz="2000" b="1" dirty="0"/>
              <a:t>Portfolio </a:t>
            </a:r>
            <a:r>
              <a:rPr lang="en-GB" sz="2000" b="1" dirty="0" smtClean="0"/>
              <a:t>assessment:</a:t>
            </a:r>
            <a:r>
              <a:rPr lang="en-GB" sz="2000" dirty="0" smtClean="0"/>
              <a:t> undertake desktop work </a:t>
            </a:r>
            <a:r>
              <a:rPr lang="en-GB" sz="2000" dirty="0"/>
              <a:t>to gather </a:t>
            </a:r>
            <a:r>
              <a:rPr lang="en-GB" sz="2000" dirty="0" smtClean="0"/>
              <a:t>necessary data: </a:t>
            </a:r>
            <a:r>
              <a:rPr lang="en-GB" sz="2000" dirty="0"/>
              <a:t>billing </a:t>
            </a:r>
            <a:r>
              <a:rPr lang="en-GB" sz="2000" dirty="0" smtClean="0"/>
              <a:t>data, </a:t>
            </a:r>
            <a:r>
              <a:rPr lang="en-GB" sz="2000" dirty="0"/>
              <a:t>stock </a:t>
            </a:r>
            <a:r>
              <a:rPr lang="en-GB" sz="2000" dirty="0" smtClean="0"/>
              <a:t>records,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r>
              <a:rPr lang="en-GB" sz="2000" b="1" dirty="0"/>
              <a:t>Site technical </a:t>
            </a:r>
            <a:r>
              <a:rPr lang="en-GB" sz="2000" b="1" dirty="0" smtClean="0"/>
              <a:t>surveys: </a:t>
            </a:r>
            <a:r>
              <a:rPr lang="en-GB" sz="2000" dirty="0" smtClean="0"/>
              <a:t>visit all </a:t>
            </a:r>
            <a:r>
              <a:rPr lang="en-GB" sz="2000" dirty="0"/>
              <a:t>sites </a:t>
            </a:r>
            <a:r>
              <a:rPr lang="en-GB" sz="2000" dirty="0" smtClean="0"/>
              <a:t>to </a:t>
            </a:r>
            <a:r>
              <a:rPr lang="en-GB" sz="2000" dirty="0"/>
              <a:t>validate data provided and collect required property </a:t>
            </a:r>
            <a:r>
              <a:rPr lang="en-GB" sz="2000" dirty="0" smtClean="0"/>
              <a:t>information </a:t>
            </a:r>
            <a:endParaRPr lang="en-GB" sz="2000" dirty="0"/>
          </a:p>
          <a:p>
            <a:r>
              <a:rPr lang="en-GB" sz="2000" b="1" dirty="0"/>
              <a:t>Commercial </a:t>
            </a:r>
            <a:r>
              <a:rPr lang="en-GB" sz="2000" b="1" dirty="0" smtClean="0"/>
              <a:t>feasibility:</a:t>
            </a:r>
            <a:r>
              <a:rPr lang="en-GB" sz="2000" dirty="0" smtClean="0"/>
              <a:t> assess every site using </a:t>
            </a:r>
            <a:r>
              <a:rPr lang="en-GB" sz="2000" dirty="0"/>
              <a:t>the tools provided by </a:t>
            </a:r>
            <a:r>
              <a:rPr lang="en-GB" sz="2000" dirty="0" smtClean="0"/>
              <a:t>NMRO, to </a:t>
            </a:r>
            <a:r>
              <a:rPr lang="en-GB" sz="2000" dirty="0"/>
              <a:t>determine if heat metering is </a:t>
            </a:r>
            <a:r>
              <a:rPr lang="en-GB" sz="2000" dirty="0" smtClean="0"/>
              <a:t>required</a:t>
            </a:r>
            <a:endParaRPr lang="en-GB" sz="2000" dirty="0"/>
          </a:p>
        </p:txBody>
      </p:sp>
      <p:sp>
        <p:nvSpPr>
          <p:cNvPr id="51" name="Content Placeholder 1"/>
          <p:cNvSpPr txBox="1">
            <a:spLocks/>
          </p:cNvSpPr>
          <p:nvPr/>
        </p:nvSpPr>
        <p:spPr>
          <a:xfrm>
            <a:off x="347251" y="3995151"/>
            <a:ext cx="9083555" cy="1623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rgbClr val="4678B4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rgbClr val="808080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NMRO submission: </a:t>
            </a:r>
            <a:r>
              <a:rPr lang="en-GB" sz="2000" dirty="0" smtClean="0"/>
              <a:t>collate all </a:t>
            </a:r>
            <a:r>
              <a:rPr lang="en-GB" sz="2000" dirty="0"/>
              <a:t>required data </a:t>
            </a:r>
            <a:r>
              <a:rPr lang="en-GB" sz="2000" dirty="0" smtClean="0"/>
              <a:t>and send </a:t>
            </a:r>
            <a:r>
              <a:rPr lang="en-GB" sz="2000" dirty="0"/>
              <a:t>to </a:t>
            </a:r>
            <a:r>
              <a:rPr lang="en-GB" sz="2000" dirty="0" smtClean="0"/>
              <a:t>NMRO </a:t>
            </a:r>
            <a:r>
              <a:rPr lang="en-GB" sz="2000" dirty="0"/>
              <a:t>before </a:t>
            </a:r>
            <a:r>
              <a:rPr lang="en-GB" sz="2000" dirty="0" smtClean="0"/>
              <a:t>the deadline</a:t>
            </a:r>
          </a:p>
          <a:p>
            <a:pPr lvl="0"/>
            <a:r>
              <a:rPr lang="en-GB" sz="2000" b="1" dirty="0"/>
              <a:t>Data </a:t>
            </a:r>
            <a:r>
              <a:rPr lang="en-GB" sz="2000" b="1" dirty="0" smtClean="0"/>
              <a:t>transfer: </a:t>
            </a:r>
            <a:r>
              <a:rPr lang="en-GB" sz="2000" dirty="0" smtClean="0"/>
              <a:t>update asset register using survey data collected</a:t>
            </a:r>
            <a:endParaRPr lang="en-GB" sz="2000" dirty="0"/>
          </a:p>
          <a:p>
            <a:pPr lvl="0"/>
            <a:r>
              <a:rPr lang="en-GB" sz="2000" b="1" dirty="0"/>
              <a:t>Project </a:t>
            </a:r>
            <a:r>
              <a:rPr lang="en-GB" sz="2000" b="1" dirty="0" smtClean="0"/>
              <a:t>outcomes:</a:t>
            </a:r>
            <a:r>
              <a:rPr lang="en-GB" sz="2000" dirty="0" smtClean="0"/>
              <a:t> assess key findings and prioritise sites for HM&amp;B retrofit</a:t>
            </a:r>
            <a:endParaRPr lang="en-GB" sz="2000" dirty="0"/>
          </a:p>
          <a:p>
            <a:pPr lvl="0"/>
            <a:r>
              <a:rPr lang="en-GB" sz="2000" b="1" dirty="0"/>
              <a:t>Heat metering </a:t>
            </a:r>
            <a:r>
              <a:rPr lang="en-GB" sz="2000" b="1" dirty="0" smtClean="0"/>
              <a:t>strategy:</a:t>
            </a:r>
            <a:r>
              <a:rPr lang="en-GB" sz="2000" dirty="0" smtClean="0"/>
              <a:t> develop a </a:t>
            </a:r>
            <a:r>
              <a:rPr lang="en-GB" sz="2000" dirty="0"/>
              <a:t>longer term heat metering </a:t>
            </a:r>
            <a:r>
              <a:rPr lang="en-GB" sz="2000" dirty="0" smtClean="0"/>
              <a:t>strategy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05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1304" y="60299"/>
            <a:ext cx="7633254" cy="67188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Our work with several landlords on HM&amp;B compliance tells us that preparation is key…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2274-9827-46D0-9320-DAE2EA1ECFB8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02" y="2227194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 out what’s in scope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all available stock data, but generally this is insufficient  and patchy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Crucial to identify the number of properties served by each communal/district heating system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 mindful of complex buildings (town halls, offices,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 buildings served by system, </a:t>
            </a:r>
            <a:r>
              <a:rPr lang="en-GB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302" y="1152939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Preparation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3874" y="2220570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Is heat distributed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by low temperature hot water, below 90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degrees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Heating capacity, heat generated, heat supplied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Types of heat emitters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Number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of radiators per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dwelling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Single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point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entry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Are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there time controls, temperature controls and /or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TRVs?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Landlord energy bills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for past 12 months 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3874" y="1146315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Identify where </a:t>
            </a:r>
            <a:r>
              <a:rPr lang="en-GB" dirty="0">
                <a:solidFill>
                  <a:schemeClr val="bg1"/>
                </a:solidFill>
              </a:rPr>
              <a:t>Housing Stock </a:t>
            </a:r>
            <a:r>
              <a:rPr lang="en-GB" dirty="0" smtClean="0">
                <a:solidFill>
                  <a:schemeClr val="bg1"/>
                </a:solidFill>
              </a:rPr>
              <a:t>Data needs to be supplemented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5698" y="2227198"/>
            <a:ext cx="2585220" cy="36236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boiler rooms and sample of dwellings is essential for all 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from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RLO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someone with local knowledge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this opportunity to gather other useful site data, EPC’s, stock condition, </a:t>
            </a:r>
            <a:r>
              <a:rPr lang="en-GB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endParaRPr lang="en-GB" sz="16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Strongly recommend that photographic evidence is taken to support NMRO submission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5698" y="1152943"/>
            <a:ext cx="2585220" cy="9881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Preparation for Stock Assessment </a:t>
            </a:r>
            <a:r>
              <a:rPr lang="en-GB" dirty="0">
                <a:solidFill>
                  <a:schemeClr val="bg1"/>
                </a:solidFill>
              </a:rPr>
              <a:t>and Data </a:t>
            </a:r>
            <a:r>
              <a:rPr lang="en-GB" dirty="0" smtClean="0">
                <a:solidFill>
                  <a:schemeClr val="bg1"/>
                </a:solidFill>
              </a:rPr>
              <a:t>Collection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02" y="6076745"/>
            <a:ext cx="8495616" cy="5975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All boiler rooms and a sample of dwellings/units will require a site visit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8342</TotalTime>
  <Words>1416</Words>
  <Application>Microsoft Office PowerPoint</Application>
  <PresentationFormat>A4 Paper (210x297 mm)</PresentationFormat>
  <Paragraphs>214</Paragraphs>
  <Slides>12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Agility PowerPoint Presentation</dc:title>
  <dc:creator>AGILITY</dc:creator>
  <cp:lastModifiedBy>Vanessa Springham</cp:lastModifiedBy>
  <cp:revision>483</cp:revision>
  <cp:lastPrinted>2014-01-13T09:47:20Z</cp:lastPrinted>
  <dcterms:created xsi:type="dcterms:W3CDTF">2013-04-08T08:26:50Z</dcterms:created>
  <dcterms:modified xsi:type="dcterms:W3CDTF">2015-09-17T09:16:00Z</dcterms:modified>
</cp:coreProperties>
</file>