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6" r:id="rId1"/>
    <p:sldMasterId id="2147484040" r:id="rId2"/>
    <p:sldMasterId id="2147484052" r:id="rId3"/>
    <p:sldMasterId id="2147484064" r:id="rId4"/>
    <p:sldMasterId id="2147484076" r:id="rId5"/>
  </p:sldMasterIdLst>
  <p:notesMasterIdLst>
    <p:notesMasterId r:id="rId44"/>
  </p:notesMasterIdLst>
  <p:sldIdLst>
    <p:sldId id="258" r:id="rId6"/>
    <p:sldId id="523" r:id="rId7"/>
    <p:sldId id="554" r:id="rId8"/>
    <p:sldId id="555" r:id="rId9"/>
    <p:sldId id="540" r:id="rId10"/>
    <p:sldId id="542" r:id="rId11"/>
    <p:sldId id="544" r:id="rId12"/>
    <p:sldId id="591" r:id="rId13"/>
    <p:sldId id="594" r:id="rId14"/>
    <p:sldId id="570" r:id="rId15"/>
    <p:sldId id="571" r:id="rId16"/>
    <p:sldId id="573" r:id="rId17"/>
    <p:sldId id="574" r:id="rId18"/>
    <p:sldId id="575" r:id="rId19"/>
    <p:sldId id="576" r:id="rId20"/>
    <p:sldId id="577" r:id="rId21"/>
    <p:sldId id="578" r:id="rId22"/>
    <p:sldId id="579" r:id="rId23"/>
    <p:sldId id="581" r:id="rId24"/>
    <p:sldId id="586" r:id="rId25"/>
    <p:sldId id="587" r:id="rId26"/>
    <p:sldId id="588" r:id="rId27"/>
    <p:sldId id="593" r:id="rId28"/>
    <p:sldId id="592" r:id="rId29"/>
    <p:sldId id="556" r:id="rId30"/>
    <p:sldId id="557" r:id="rId31"/>
    <p:sldId id="558" r:id="rId32"/>
    <p:sldId id="559" r:id="rId33"/>
    <p:sldId id="560" r:id="rId34"/>
    <p:sldId id="561" r:id="rId35"/>
    <p:sldId id="562" r:id="rId36"/>
    <p:sldId id="563" r:id="rId37"/>
    <p:sldId id="564" r:id="rId38"/>
    <p:sldId id="565" r:id="rId39"/>
    <p:sldId id="566" r:id="rId40"/>
    <p:sldId id="567" r:id="rId41"/>
    <p:sldId id="590" r:id="rId42"/>
    <p:sldId id="538" r:id="rId43"/>
  </p:sldIdLst>
  <p:sldSz cx="9144000" cy="6858000" type="screen4x3"/>
  <p:notesSz cx="6794500" cy="9918700"/>
  <p:defaultTextStyle>
    <a:defPPr>
      <a:defRPr lang="en-GB"/>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A023"/>
    <a:srgbClr val="404040"/>
    <a:srgbClr val="808080"/>
    <a:srgbClr val="144C89"/>
    <a:srgbClr val="103A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horzBarState="maximized">
    <p:restoredLeft sz="16430" autoAdjust="0"/>
    <p:restoredTop sz="89070" autoAdjust="0"/>
  </p:normalViewPr>
  <p:slideViewPr>
    <p:cSldViewPr>
      <p:cViewPr varScale="1">
        <p:scale>
          <a:sx n="90" d="100"/>
          <a:sy n="90" d="100"/>
        </p:scale>
        <p:origin x="-48" y="-2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37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Calcs_v61%20-%20Copy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5052527143882585E-2"/>
          <c:y val="6.5607978688694488E-2"/>
          <c:w val="0.92072841864921395"/>
          <c:h val="0.90392400980215049"/>
        </c:manualLayout>
      </c:layout>
      <c:ofPieChart>
        <c:ofPieType val="pie"/>
        <c:varyColors val="1"/>
        <c:ser>
          <c:idx val="0"/>
          <c:order val="0"/>
          <c:spPr>
            <a:effectLst>
              <a:outerShdw blurRad="50800" dist="38100" dir="5400000" algn="t" rotWithShape="0">
                <a:prstClr val="black">
                  <a:alpha val="40000"/>
                </a:prstClr>
              </a:outerShdw>
            </a:effectLst>
          </c:spPr>
          <c:dPt>
            <c:idx val="0"/>
            <c:bubble3D val="0"/>
            <c:spPr>
              <a:solidFill>
                <a:srgbClr val="00B0F0"/>
              </a:solidFill>
              <a:effectLst>
                <a:outerShdw blurRad="50800" dist="38100" dir="5400000" algn="t" rotWithShape="0">
                  <a:prstClr val="black">
                    <a:alpha val="40000"/>
                  </a:prstClr>
                </a:outerShdw>
              </a:effectLst>
            </c:spPr>
          </c:dPt>
          <c:dPt>
            <c:idx val="1"/>
            <c:bubble3D val="0"/>
            <c:spPr>
              <a:solidFill>
                <a:srgbClr val="FF7171"/>
              </a:solidFill>
              <a:effectLst>
                <a:outerShdw blurRad="50800" dist="38100" dir="5400000" algn="t" rotWithShape="0">
                  <a:prstClr val="black">
                    <a:alpha val="40000"/>
                  </a:prstClr>
                </a:outerShdw>
              </a:effectLst>
            </c:spPr>
          </c:dPt>
          <c:dPt>
            <c:idx val="2"/>
            <c:bubble3D val="0"/>
            <c:spPr>
              <a:solidFill>
                <a:schemeClr val="bg1">
                  <a:lumMod val="85000"/>
                </a:schemeClr>
              </a:solidFill>
              <a:effectLst>
                <a:outerShdw blurRad="50800" dist="38100" dir="5400000" algn="t" rotWithShape="0">
                  <a:prstClr val="black">
                    <a:alpha val="40000"/>
                  </a:prstClr>
                </a:outerShdw>
              </a:effectLst>
            </c:spPr>
          </c:dPt>
          <c:dPt>
            <c:idx val="3"/>
            <c:bubble3D val="0"/>
            <c:spPr>
              <a:solidFill>
                <a:schemeClr val="accent6">
                  <a:lumMod val="75000"/>
                </a:schemeClr>
              </a:solidFill>
              <a:effectLst>
                <a:outerShdw blurRad="50800" dist="38100" dir="5400000" algn="t" rotWithShape="0">
                  <a:prstClr val="black">
                    <a:alpha val="40000"/>
                  </a:prstClr>
                </a:outerShdw>
              </a:effectLst>
            </c:spPr>
          </c:dPt>
          <c:dPt>
            <c:idx val="4"/>
            <c:bubble3D val="0"/>
            <c:spPr>
              <a:solidFill>
                <a:srgbClr val="FFFF00"/>
              </a:solidFill>
              <a:effectLst>
                <a:outerShdw blurRad="50800" dist="38100" dir="5400000" algn="t" rotWithShape="0">
                  <a:prstClr val="black">
                    <a:alpha val="40000"/>
                  </a:prstClr>
                </a:outerShdw>
              </a:effectLst>
            </c:spPr>
          </c:dPt>
          <c:dPt>
            <c:idx val="5"/>
            <c:bubble3D val="0"/>
            <c:spPr>
              <a:solidFill>
                <a:srgbClr val="FF0000"/>
              </a:solidFill>
              <a:effectLst>
                <a:outerShdw blurRad="50800" dist="38100" dir="5400000" algn="t" rotWithShape="0">
                  <a:prstClr val="black">
                    <a:alpha val="40000"/>
                  </a:prstClr>
                </a:outerShdw>
              </a:effectLst>
            </c:spPr>
          </c:dPt>
          <c:dPt>
            <c:idx val="6"/>
            <c:bubble3D val="0"/>
            <c:spPr>
              <a:solidFill>
                <a:schemeClr val="accent3">
                  <a:lumMod val="40000"/>
                  <a:lumOff val="60000"/>
                </a:schemeClr>
              </a:solidFill>
              <a:effectLst>
                <a:outerShdw blurRad="50800" dist="38100" dir="5400000" algn="t" rotWithShape="0">
                  <a:prstClr val="black">
                    <a:alpha val="40000"/>
                  </a:prstClr>
                </a:outerShdw>
              </a:effectLst>
            </c:spPr>
          </c:dPt>
          <c:dPt>
            <c:idx val="7"/>
            <c:bubble3D val="0"/>
            <c:spPr>
              <a:solidFill>
                <a:schemeClr val="accent4">
                  <a:lumMod val="75000"/>
                </a:schemeClr>
              </a:solidFill>
              <a:effectLst>
                <a:outerShdw blurRad="50800" dist="38100" dir="5400000" algn="t" rotWithShape="0">
                  <a:prstClr val="black">
                    <a:alpha val="40000"/>
                  </a:prstClr>
                </a:outerShdw>
              </a:effectLst>
            </c:spPr>
          </c:dPt>
          <c:dPt>
            <c:idx val="8"/>
            <c:bubble3D val="0"/>
            <c:spPr>
              <a:solidFill>
                <a:srgbClr val="FF7171"/>
              </a:solidFill>
              <a:effectLst>
                <a:outerShdw blurRad="50800" dist="38100" dir="5400000" algn="t" rotWithShape="0">
                  <a:prstClr val="black">
                    <a:alpha val="40000"/>
                  </a:prstClr>
                </a:outerShdw>
              </a:effectLst>
            </c:spPr>
          </c:dPt>
          <c:dPt>
            <c:idx val="9"/>
            <c:bubble3D val="0"/>
            <c:spPr>
              <a:solidFill>
                <a:schemeClr val="accent6">
                  <a:lumMod val="75000"/>
                </a:schemeClr>
              </a:solidFill>
              <a:effectLst>
                <a:outerShdw blurRad="50800" dist="38100" dir="5400000" algn="t" rotWithShape="0">
                  <a:prstClr val="black">
                    <a:alpha val="40000"/>
                  </a:prstClr>
                </a:outerShdw>
              </a:effectLst>
            </c:spPr>
          </c:dPt>
          <c:dPt>
            <c:idx val="10"/>
            <c:bubble3D val="0"/>
            <c:spPr>
              <a:solidFill>
                <a:srgbClr val="92D050"/>
              </a:solidFill>
              <a:effectLst>
                <a:outerShdw blurRad="50800" dist="38100" dir="5400000" algn="t" rotWithShape="0">
                  <a:prstClr val="black">
                    <a:alpha val="40000"/>
                  </a:prstClr>
                </a:outerShdw>
              </a:effectLst>
            </c:spPr>
          </c:dPt>
          <c:dPt>
            <c:idx val="11"/>
            <c:bubble3D val="0"/>
            <c:spPr>
              <a:solidFill>
                <a:srgbClr val="FFC000"/>
              </a:solidFill>
              <a:effectLst>
                <a:outerShdw blurRad="50800" dist="38100" dir="5400000" algn="t" rotWithShape="0">
                  <a:prstClr val="black">
                    <a:alpha val="40000"/>
                  </a:prstClr>
                </a:outerShdw>
              </a:effectLst>
            </c:spPr>
          </c:dPt>
          <c:dPt>
            <c:idx val="12"/>
            <c:bubble3D val="0"/>
            <c:spPr>
              <a:solidFill>
                <a:srgbClr val="0070C0"/>
              </a:solidFill>
              <a:effectLst>
                <a:outerShdw blurRad="50800" dist="38100" dir="5400000" algn="t" rotWithShape="0">
                  <a:prstClr val="black">
                    <a:alpha val="40000"/>
                  </a:prstClr>
                </a:outerShdw>
              </a:effectLst>
            </c:spPr>
          </c:dPt>
          <c:dPt>
            <c:idx val="13"/>
            <c:bubble3D val="0"/>
            <c:spPr>
              <a:solidFill>
                <a:srgbClr val="1F497D">
                  <a:lumMod val="20000"/>
                  <a:lumOff val="80000"/>
                </a:srgbClr>
              </a:solidFill>
              <a:effectLst>
                <a:outerShdw blurRad="50800" dist="38100" dir="5400000" algn="t" rotWithShape="0">
                  <a:prstClr val="black">
                    <a:alpha val="40000"/>
                  </a:prstClr>
                </a:outerShdw>
              </a:effectLst>
            </c:spPr>
          </c:dPt>
          <c:dPt>
            <c:idx val="14"/>
            <c:bubble3D val="0"/>
            <c:explosion val="8"/>
            <c:spPr>
              <a:solidFill>
                <a:srgbClr val="00B050"/>
              </a:solidFill>
              <a:effectLst>
                <a:outerShdw blurRad="50800" dist="38100" dir="5400000" algn="t" rotWithShape="0">
                  <a:prstClr val="black">
                    <a:alpha val="40000"/>
                  </a:prstClr>
                </a:outerShdw>
              </a:effectLst>
            </c:spPr>
          </c:dPt>
          <c:dLbls>
            <c:dLbl>
              <c:idx val="14"/>
              <c:layout/>
              <c:tx>
                <c:rich>
                  <a:bodyPr/>
                  <a:lstStyle/>
                  <a:p>
                    <a:r>
                      <a:rPr lang="en-US" sz="1200"/>
                      <a:t>Space</a:t>
                    </a:r>
                  </a:p>
                  <a:p>
                    <a:r>
                      <a:rPr lang="en-US" sz="1200"/>
                      <a:t>Heating, 66%</a:t>
                    </a:r>
                  </a:p>
                </c:rich>
              </c:tx>
              <c:showLegendKey val="0"/>
              <c:showVal val="0"/>
              <c:showCatName val="1"/>
              <c:showSerName val="0"/>
              <c:showPercent val="1"/>
              <c:showBubbleSize val="0"/>
            </c:dLbl>
            <c:txPr>
              <a:bodyPr/>
              <a:lstStyle/>
              <a:p>
                <a:pPr>
                  <a:defRPr sz="1200"/>
                </a:pPr>
                <a:endParaRPr lang="en-US"/>
              </a:p>
            </c:txPr>
            <c:showLegendKey val="0"/>
            <c:showVal val="0"/>
            <c:showCatName val="0"/>
            <c:showSerName val="0"/>
            <c:showPercent val="1"/>
            <c:showBubbleSize val="0"/>
            <c:showLeaderLines val="1"/>
          </c:dLbls>
          <c:cat>
            <c:strRef>
              <c:f>'NEW GRAPHS'!$I$141:$I$154</c:f>
              <c:strCache>
                <c:ptCount val="14"/>
                <c:pt idx="0">
                  <c:v>Hot Water</c:v>
                </c:pt>
                <c:pt idx="1">
                  <c:v>Cooking</c:v>
                </c:pt>
                <c:pt idx="2">
                  <c:v>Consumer Electronics</c:v>
                </c:pt>
                <c:pt idx="3">
                  <c:v>Computing</c:v>
                </c:pt>
                <c:pt idx="4">
                  <c:v>Cold Appliances</c:v>
                </c:pt>
                <c:pt idx="5">
                  <c:v>Wet Appliances</c:v>
                </c:pt>
                <c:pt idx="6">
                  <c:v>Lighting</c:v>
                </c:pt>
                <c:pt idx="7">
                  <c:v>Miscellaneous</c:v>
                </c:pt>
                <c:pt idx="8">
                  <c:v>Windows</c:v>
                </c:pt>
                <c:pt idx="9">
                  <c:v>Doors</c:v>
                </c:pt>
                <c:pt idx="10">
                  <c:v>External Walls</c:v>
                </c:pt>
                <c:pt idx="11">
                  <c:v>Ground Floors</c:v>
                </c:pt>
                <c:pt idx="12">
                  <c:v>Roof</c:v>
                </c:pt>
                <c:pt idx="13">
                  <c:v>Draughts</c:v>
                </c:pt>
              </c:strCache>
            </c:strRef>
          </c:cat>
          <c:val>
            <c:numRef>
              <c:f>'NEW GRAPHS'!$M$141:$M$154</c:f>
              <c:numCache>
                <c:formatCode>0%</c:formatCode>
                <c:ptCount val="14"/>
                <c:pt idx="0">
                  <c:v>0.17</c:v>
                </c:pt>
                <c:pt idx="1">
                  <c:v>2.2500000000000096E-2</c:v>
                </c:pt>
                <c:pt idx="2">
                  <c:v>1.875000000000009E-2</c:v>
                </c:pt>
                <c:pt idx="3">
                  <c:v>1.875000000000009E-2</c:v>
                </c:pt>
                <c:pt idx="4">
                  <c:v>2.6250000000000148E-2</c:v>
                </c:pt>
                <c:pt idx="5">
                  <c:v>2.2500000000000096E-2</c:v>
                </c:pt>
                <c:pt idx="6">
                  <c:v>3.3000000000000002E-2</c:v>
                </c:pt>
                <c:pt idx="7">
                  <c:v>2.8250000000000011E-2</c:v>
                </c:pt>
                <c:pt idx="8">
                  <c:v>7.2600000000000123E-2</c:v>
                </c:pt>
                <c:pt idx="9">
                  <c:v>9.9000000000000268E-2</c:v>
                </c:pt>
                <c:pt idx="10">
                  <c:v>0.17820000000000041</c:v>
                </c:pt>
                <c:pt idx="11">
                  <c:v>7.2600000000000123E-2</c:v>
                </c:pt>
                <c:pt idx="12">
                  <c:v>7.2600000000000123E-2</c:v>
                </c:pt>
                <c:pt idx="13">
                  <c:v>0.16500000000000054</c:v>
                </c:pt>
              </c:numCache>
            </c:numRef>
          </c:val>
        </c:ser>
        <c:dLbls>
          <c:showLegendKey val="0"/>
          <c:showVal val="0"/>
          <c:showCatName val="0"/>
          <c:showSerName val="0"/>
          <c:showPercent val="0"/>
          <c:showBubbleSize val="0"/>
          <c:showLeaderLines val="1"/>
        </c:dLbls>
        <c:gapWidth val="100"/>
        <c:splitType val="pos"/>
        <c:splitPos val="6"/>
        <c:secondPieSize val="65"/>
        <c:serLines/>
      </c:ofPieChart>
    </c:plotArea>
    <c:plotVisOnly val="1"/>
    <c:dispBlanksAs val="zero"/>
    <c:showDLblsOverMax val="0"/>
  </c:chart>
  <c:spPr>
    <a:noFill/>
    <a:ln>
      <a:noFill/>
    </a:ln>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4813"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8195" name="Rectangle 3"/>
          <p:cNvSpPr>
            <a:spLocks noGrp="1" noChangeArrowheads="1"/>
          </p:cNvSpPr>
          <p:nvPr>
            <p:ph type="dt" idx="1"/>
          </p:nvPr>
        </p:nvSpPr>
        <p:spPr bwMode="auto">
          <a:xfrm>
            <a:off x="3848100" y="0"/>
            <a:ext cx="2944813"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114692" name="Rectangle 4"/>
          <p:cNvSpPr>
            <a:spLocks noGrp="1" noRot="1" noChangeAspect="1" noChangeArrowheads="1" noTextEdit="1"/>
          </p:cNvSpPr>
          <p:nvPr>
            <p:ph type="sldImg" idx="2"/>
          </p:nvPr>
        </p:nvSpPr>
        <p:spPr bwMode="auto">
          <a:xfrm>
            <a:off x="917575" y="744538"/>
            <a:ext cx="4959350" cy="3719512"/>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79450" y="4711700"/>
            <a:ext cx="5435600" cy="4462463"/>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8198" name="Rectangle 6"/>
          <p:cNvSpPr>
            <a:spLocks noGrp="1" noChangeArrowheads="1"/>
          </p:cNvSpPr>
          <p:nvPr>
            <p:ph type="ftr" sz="quarter" idx="4"/>
          </p:nvPr>
        </p:nvSpPr>
        <p:spPr bwMode="auto">
          <a:xfrm>
            <a:off x="0" y="9420225"/>
            <a:ext cx="2944813" cy="49688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8199" name="Rectangle 7"/>
          <p:cNvSpPr>
            <a:spLocks noGrp="1" noChangeArrowheads="1"/>
          </p:cNvSpPr>
          <p:nvPr>
            <p:ph type="sldNum" sz="quarter" idx="5"/>
          </p:nvPr>
        </p:nvSpPr>
        <p:spPr bwMode="auto">
          <a:xfrm>
            <a:off x="3848100" y="9420225"/>
            <a:ext cx="2944813" cy="49688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E7F89533-2AEA-4879-81E6-AEE601268234}" type="slidenum">
              <a:rPr lang="en-GB"/>
              <a:pPr>
                <a:defRPr/>
              </a:pPr>
              <a:t>‹#›</a:t>
            </a:fld>
            <a:endParaRPr lang="en-GB"/>
          </a:p>
        </p:txBody>
      </p:sp>
    </p:spTree>
    <p:extLst>
      <p:ext uri="{BB962C8B-B14F-4D97-AF65-F5344CB8AC3E}">
        <p14:creationId xmlns:p14="http://schemas.microsoft.com/office/powerpoint/2010/main" val="24146541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miter lim="800000"/>
            <a:headEnd/>
            <a:tailEnd/>
          </a:ln>
        </p:spPr>
        <p:txBody>
          <a:bodyPr/>
          <a:lstStyle/>
          <a:p>
            <a:fld id="{42F82F36-9B6B-444C-B05A-80473590AE5B}" type="slidenum">
              <a:rPr lang="en-GB" smtClean="0"/>
              <a:pPr/>
              <a:t>1</a:t>
            </a:fld>
            <a:endParaRPr lang="en-GB"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lnSpc>
                <a:spcPct val="90000"/>
              </a:lnSpc>
            </a:pPr>
            <a:endParaRPr lang="en-US" sz="9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You will have</a:t>
            </a:r>
            <a:r>
              <a:rPr lang="en-GB" baseline="0" dirty="0" smtClean="0"/>
              <a:t> far more information that you first think. Nobodies data cannot be improved and no-ones data is as bad as they think.</a:t>
            </a:r>
          </a:p>
          <a:p>
            <a:r>
              <a:rPr lang="en-GB" baseline="0" dirty="0" smtClean="0"/>
              <a:t>Even EPC data goes is historic the moment you walk out the door.</a:t>
            </a:r>
            <a:endParaRPr lang="en-GB" dirty="0"/>
          </a:p>
        </p:txBody>
      </p:sp>
      <p:sp>
        <p:nvSpPr>
          <p:cNvPr id="4" name="Slide Number Placeholder 3"/>
          <p:cNvSpPr>
            <a:spLocks noGrp="1"/>
          </p:cNvSpPr>
          <p:nvPr>
            <p:ph type="sldNum" sz="quarter" idx="10"/>
          </p:nvPr>
        </p:nvSpPr>
        <p:spPr/>
        <p:txBody>
          <a:bodyPr/>
          <a:lstStyle/>
          <a:p>
            <a:pPr>
              <a:defRPr/>
            </a:pPr>
            <a:fld id="{E53AEF2D-DDEF-41B0-88D0-7C900DBCCB30}" type="slidenum">
              <a:rPr lang="en-GB" smtClean="0"/>
              <a:pPr>
                <a:defRPr/>
              </a:pPr>
              <a:t>11</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E53AEF2D-DDEF-41B0-88D0-7C900DBCCB30}" type="slidenum">
              <a:rPr lang="en-GB" smtClean="0"/>
              <a:pPr>
                <a:defRPr/>
              </a:pPr>
              <a:t>15</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E53AEF2D-DDEF-41B0-88D0-7C900DBCCB30}" type="slidenum">
              <a:rPr lang="en-GB" smtClean="0"/>
              <a:pPr>
                <a:defRPr/>
              </a:pPr>
              <a:t>17</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Are these special treatment</a:t>
            </a:r>
            <a:r>
              <a:rPr lang="en-GB" baseline="0" dirty="0" smtClean="0"/>
              <a:t> or disposal / demolition</a:t>
            </a:r>
            <a:endParaRPr lang="en-GB" dirty="0"/>
          </a:p>
        </p:txBody>
      </p:sp>
      <p:sp>
        <p:nvSpPr>
          <p:cNvPr id="4" name="Slide Number Placeholder 3"/>
          <p:cNvSpPr>
            <a:spLocks noGrp="1"/>
          </p:cNvSpPr>
          <p:nvPr>
            <p:ph type="sldNum" sz="quarter" idx="10"/>
          </p:nvPr>
        </p:nvSpPr>
        <p:spPr/>
        <p:txBody>
          <a:bodyPr/>
          <a:lstStyle/>
          <a:p>
            <a:pPr>
              <a:defRPr/>
            </a:pPr>
            <a:fld id="{E53AEF2D-DDEF-41B0-88D0-7C900DBCCB30}" type="slidenum">
              <a:rPr lang="en-GB" smtClean="0"/>
              <a:pPr>
                <a:defRPr/>
              </a:pPr>
              <a:t>19</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p:txBody>
          <a:bodyPr/>
          <a:lstStyle/>
          <a:p>
            <a:pPr defTabSz="914288">
              <a:defRPr/>
            </a:pPr>
            <a:fld id="{4EA67CB0-EB37-4FB1-A3D4-62483D43BBEE}" type="slidenum">
              <a:rPr lang="en-GB" smtClean="0"/>
              <a:pPr defTabSz="914288">
                <a:defRPr/>
              </a:pPr>
              <a:t>20</a:t>
            </a:fld>
            <a:endParaRPr lang="en-GB" dirty="0"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p:txBody>
          <a:bodyPr/>
          <a:lstStyle/>
          <a:p>
            <a:pPr defTabSz="914288">
              <a:defRPr/>
            </a:pPr>
            <a:fld id="{4EA67CB0-EB37-4FB1-A3D4-62483D43BBEE}" type="slidenum">
              <a:rPr lang="en-GB" smtClean="0"/>
              <a:pPr defTabSz="914288">
                <a:defRPr/>
              </a:pPr>
              <a:t>21</a:t>
            </a:fld>
            <a:endParaRPr lang="en-GB" dirty="0"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p:txBody>
          <a:bodyPr/>
          <a:lstStyle/>
          <a:p>
            <a:pPr defTabSz="914288">
              <a:defRPr/>
            </a:pPr>
            <a:fld id="{4EA67CB0-EB37-4FB1-A3D4-62483D43BBEE}" type="slidenum">
              <a:rPr lang="en-GB" smtClean="0"/>
              <a:pPr defTabSz="914288">
                <a:defRPr/>
              </a:pPr>
              <a:t>22</a:t>
            </a:fld>
            <a:endParaRPr lang="en-GB" dirty="0"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NICE</a:t>
            </a:r>
            <a:r>
              <a:rPr lang="en-GB" baseline="0" dirty="0" smtClean="0"/>
              <a:t> – National Institute for Health and Care Excellence</a:t>
            </a:r>
            <a:endParaRPr lang="en-GB" dirty="0" smtClean="0"/>
          </a:p>
          <a:p>
            <a:r>
              <a:rPr lang="en-GB" dirty="0" smtClean="0"/>
              <a:t>Damp</a:t>
            </a:r>
            <a:r>
              <a:rPr lang="en-GB" baseline="0" dirty="0" smtClean="0"/>
              <a:t> – one of the biggest problems with existing housing.</a:t>
            </a:r>
          </a:p>
          <a:p>
            <a:endParaRPr lang="en-GB" baseline="0" dirty="0" smtClean="0"/>
          </a:p>
          <a:p>
            <a:r>
              <a:rPr lang="en-GB" sz="1600" b="1" dirty="0">
                <a:solidFill>
                  <a:srgbClr val="FFFF00"/>
                </a:solidFill>
              </a:rPr>
              <a:t>[REDUCE CONTENT ON SLIDE]</a:t>
            </a:r>
          </a:p>
        </p:txBody>
      </p:sp>
      <p:sp>
        <p:nvSpPr>
          <p:cNvPr id="4" name="Header Placeholder 3"/>
          <p:cNvSpPr>
            <a:spLocks noGrp="1"/>
          </p:cNvSpPr>
          <p:nvPr>
            <p:ph type="hdr" sz="quarter" idx="10"/>
          </p:nvPr>
        </p:nvSpPr>
        <p:spPr/>
        <p:txBody>
          <a:bodyPr/>
          <a:lstStyle/>
          <a:p>
            <a:r>
              <a:rPr lang="en-GB" smtClean="0">
                <a:solidFill>
                  <a:prstClr val="black"/>
                </a:solidFill>
              </a:rPr>
              <a:t>The Retrofit Academy RC 03 The Business Case for Retrofit</a:t>
            </a:r>
            <a:endParaRPr lang="en-GB">
              <a:solidFill>
                <a:prstClr val="black"/>
              </a:solidFill>
            </a:endParaRPr>
          </a:p>
        </p:txBody>
      </p:sp>
      <p:sp>
        <p:nvSpPr>
          <p:cNvPr id="6" name="Slide Number Placeholder 5"/>
          <p:cNvSpPr>
            <a:spLocks noGrp="1"/>
          </p:cNvSpPr>
          <p:nvPr>
            <p:ph type="sldNum" sz="quarter" idx="12"/>
          </p:nvPr>
        </p:nvSpPr>
        <p:spPr/>
        <p:txBody>
          <a:bodyPr/>
          <a:lstStyle/>
          <a:p>
            <a:fld id="{C4E880D0-E369-4A80-BDE4-23ABB0584F3B}" type="slidenum">
              <a:rPr lang="en-GB" smtClean="0">
                <a:solidFill>
                  <a:prstClr val="black"/>
                </a:solidFill>
              </a:rPr>
              <a:pPr/>
              <a:t>23</a:t>
            </a:fld>
            <a:endParaRPr lang="en-GB">
              <a:solidFill>
                <a:prstClr val="black"/>
              </a:solidFill>
            </a:endParaRPr>
          </a:p>
        </p:txBody>
      </p:sp>
      <p:sp>
        <p:nvSpPr>
          <p:cNvPr id="7" name="Footer Placeholder 6"/>
          <p:cNvSpPr>
            <a:spLocks noGrp="1"/>
          </p:cNvSpPr>
          <p:nvPr>
            <p:ph type="ftr" sz="quarter" idx="13"/>
          </p:nvPr>
        </p:nvSpPr>
        <p:spPr/>
        <p:txBody>
          <a:bodyPr/>
          <a:lstStyle/>
          <a:p>
            <a:r>
              <a:rPr lang="en-GB" smtClean="0">
                <a:solidFill>
                  <a:prstClr val="black"/>
                </a:solidFill>
              </a:rPr>
              <a:t>© The Retrofit Academy | Twin&amp;Earth | Parity Projects</a:t>
            </a:r>
            <a:endParaRPr lang="en-GB">
              <a:solidFill>
                <a:prstClr val="black"/>
              </a:solidFill>
            </a:endParaRPr>
          </a:p>
        </p:txBody>
      </p:sp>
    </p:spTree>
    <p:extLst>
      <p:ext uri="{BB962C8B-B14F-4D97-AF65-F5344CB8AC3E}">
        <p14:creationId xmlns:p14="http://schemas.microsoft.com/office/powerpoint/2010/main" val="3490468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p:txBody>
          <a:bodyPr/>
          <a:lstStyle/>
          <a:p>
            <a:pPr defTabSz="914288">
              <a:defRPr/>
            </a:pPr>
            <a:fld id="{4EA67CB0-EB37-4FB1-A3D4-62483D43BBEE}" type="slidenum">
              <a:rPr lang="en-GB" smtClean="0"/>
              <a:pPr defTabSz="914288">
                <a:defRPr/>
              </a:pPr>
              <a:t>24</a:t>
            </a:fld>
            <a:endParaRPr lang="en-GB" dirty="0"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dirty="0" smtClean="0"/>
          </a:p>
          <a:p>
            <a:pPr eaLnBrk="1" hangingPunct="1">
              <a:spcBef>
                <a:spcPct val="0"/>
              </a:spcBef>
            </a:pPr>
            <a:r>
              <a:rPr lang="en-GB" dirty="0" smtClean="0"/>
              <a:t>Gareth</a:t>
            </a:r>
          </a:p>
        </p:txBody>
      </p:sp>
      <p:sp>
        <p:nvSpPr>
          <p:cNvPr id="225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685131" indent="-263512">
              <a:defRPr>
                <a:solidFill>
                  <a:schemeClr val="tx1"/>
                </a:solidFill>
                <a:latin typeface="Calibri" pitchFamily="34" charset="0"/>
              </a:defRPr>
            </a:lvl2pPr>
            <a:lvl3pPr marL="1054048" indent="-210810">
              <a:defRPr>
                <a:solidFill>
                  <a:schemeClr val="tx1"/>
                </a:solidFill>
                <a:latin typeface="Calibri" pitchFamily="34" charset="0"/>
              </a:defRPr>
            </a:lvl3pPr>
            <a:lvl4pPr marL="1475668" indent="-210810">
              <a:defRPr>
                <a:solidFill>
                  <a:schemeClr val="tx1"/>
                </a:solidFill>
                <a:latin typeface="Calibri" pitchFamily="34" charset="0"/>
              </a:defRPr>
            </a:lvl4pPr>
            <a:lvl5pPr marL="1897287" indent="-210810">
              <a:defRPr>
                <a:solidFill>
                  <a:schemeClr val="tx1"/>
                </a:solidFill>
                <a:latin typeface="Calibri" pitchFamily="34" charset="0"/>
              </a:defRPr>
            </a:lvl5pPr>
            <a:lvl6pPr marL="2318906" indent="-210810" fontAlgn="base">
              <a:spcBef>
                <a:spcPct val="0"/>
              </a:spcBef>
              <a:spcAft>
                <a:spcPct val="0"/>
              </a:spcAft>
              <a:defRPr>
                <a:solidFill>
                  <a:schemeClr val="tx1"/>
                </a:solidFill>
                <a:latin typeface="Calibri" pitchFamily="34" charset="0"/>
              </a:defRPr>
            </a:lvl6pPr>
            <a:lvl7pPr marL="2740526" indent="-210810" fontAlgn="base">
              <a:spcBef>
                <a:spcPct val="0"/>
              </a:spcBef>
              <a:spcAft>
                <a:spcPct val="0"/>
              </a:spcAft>
              <a:defRPr>
                <a:solidFill>
                  <a:schemeClr val="tx1"/>
                </a:solidFill>
                <a:latin typeface="Calibri" pitchFamily="34" charset="0"/>
              </a:defRPr>
            </a:lvl7pPr>
            <a:lvl8pPr marL="3162145" indent="-210810" fontAlgn="base">
              <a:spcBef>
                <a:spcPct val="0"/>
              </a:spcBef>
              <a:spcAft>
                <a:spcPct val="0"/>
              </a:spcAft>
              <a:defRPr>
                <a:solidFill>
                  <a:schemeClr val="tx1"/>
                </a:solidFill>
                <a:latin typeface="Calibri" pitchFamily="34" charset="0"/>
              </a:defRPr>
            </a:lvl8pPr>
            <a:lvl9pPr marL="3583764" indent="-21081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A55361F-5E98-4FE5-9698-DC3FA74754B2}" type="slidenum">
              <a:rPr lang="en-GB" smtClean="0">
                <a:solidFill>
                  <a:prstClr val="black"/>
                </a:solidFill>
              </a:rPr>
              <a:pPr fontAlgn="base">
                <a:spcBef>
                  <a:spcPct val="0"/>
                </a:spcBef>
                <a:spcAft>
                  <a:spcPct val="0"/>
                </a:spcAft>
                <a:defRPr/>
              </a:pPr>
              <a:t>25</a:t>
            </a:fld>
            <a:endParaRPr lang="en-GB" smtClean="0">
              <a:solidFill>
                <a:prstClr val="black"/>
              </a:solidFill>
            </a:endParaRPr>
          </a:p>
        </p:txBody>
      </p:sp>
    </p:spTree>
    <p:extLst>
      <p:ext uri="{BB962C8B-B14F-4D97-AF65-F5344CB8AC3E}">
        <p14:creationId xmlns:p14="http://schemas.microsoft.com/office/powerpoint/2010/main" val="399070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miter lim="800000"/>
            <a:headEnd/>
            <a:tailEnd/>
          </a:ln>
        </p:spPr>
        <p:txBody>
          <a:bodyPr/>
          <a:lstStyle/>
          <a:p>
            <a:fld id="{EAABCECB-EAEC-414D-BC29-2F74BB0616E6}" type="slidenum">
              <a:rPr lang="en-GB" smtClean="0"/>
              <a:pPr/>
              <a:t>2</a:t>
            </a:fld>
            <a:endParaRPr lang="en-GB"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Jack</a:t>
            </a:r>
          </a:p>
        </p:txBody>
      </p:sp>
      <p:sp>
        <p:nvSpPr>
          <p:cNvPr id="225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685131" indent="-263512">
              <a:defRPr>
                <a:solidFill>
                  <a:schemeClr val="tx1"/>
                </a:solidFill>
                <a:latin typeface="Calibri" pitchFamily="34" charset="0"/>
              </a:defRPr>
            </a:lvl2pPr>
            <a:lvl3pPr marL="1054048" indent="-210810">
              <a:defRPr>
                <a:solidFill>
                  <a:schemeClr val="tx1"/>
                </a:solidFill>
                <a:latin typeface="Calibri" pitchFamily="34" charset="0"/>
              </a:defRPr>
            </a:lvl3pPr>
            <a:lvl4pPr marL="1475668" indent="-210810">
              <a:defRPr>
                <a:solidFill>
                  <a:schemeClr val="tx1"/>
                </a:solidFill>
                <a:latin typeface="Calibri" pitchFamily="34" charset="0"/>
              </a:defRPr>
            </a:lvl4pPr>
            <a:lvl5pPr marL="1897287" indent="-210810">
              <a:defRPr>
                <a:solidFill>
                  <a:schemeClr val="tx1"/>
                </a:solidFill>
                <a:latin typeface="Calibri" pitchFamily="34" charset="0"/>
              </a:defRPr>
            </a:lvl5pPr>
            <a:lvl6pPr marL="2318906" indent="-210810" fontAlgn="base">
              <a:spcBef>
                <a:spcPct val="0"/>
              </a:spcBef>
              <a:spcAft>
                <a:spcPct val="0"/>
              </a:spcAft>
              <a:defRPr>
                <a:solidFill>
                  <a:schemeClr val="tx1"/>
                </a:solidFill>
                <a:latin typeface="Calibri" pitchFamily="34" charset="0"/>
              </a:defRPr>
            </a:lvl6pPr>
            <a:lvl7pPr marL="2740526" indent="-210810" fontAlgn="base">
              <a:spcBef>
                <a:spcPct val="0"/>
              </a:spcBef>
              <a:spcAft>
                <a:spcPct val="0"/>
              </a:spcAft>
              <a:defRPr>
                <a:solidFill>
                  <a:schemeClr val="tx1"/>
                </a:solidFill>
                <a:latin typeface="Calibri" pitchFamily="34" charset="0"/>
              </a:defRPr>
            </a:lvl7pPr>
            <a:lvl8pPr marL="3162145" indent="-210810" fontAlgn="base">
              <a:spcBef>
                <a:spcPct val="0"/>
              </a:spcBef>
              <a:spcAft>
                <a:spcPct val="0"/>
              </a:spcAft>
              <a:defRPr>
                <a:solidFill>
                  <a:schemeClr val="tx1"/>
                </a:solidFill>
                <a:latin typeface="Calibri" pitchFamily="34" charset="0"/>
              </a:defRPr>
            </a:lvl8pPr>
            <a:lvl9pPr marL="3583764" indent="-21081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A55361F-5E98-4FE5-9698-DC3FA74754B2}" type="slidenum">
              <a:rPr lang="en-GB" smtClean="0">
                <a:solidFill>
                  <a:prstClr val="black"/>
                </a:solidFill>
              </a:rPr>
              <a:pPr fontAlgn="base">
                <a:spcBef>
                  <a:spcPct val="0"/>
                </a:spcBef>
                <a:spcAft>
                  <a:spcPct val="0"/>
                </a:spcAft>
                <a:defRPr/>
              </a:pPr>
              <a:t>26</a:t>
            </a:fld>
            <a:endParaRPr lang="en-GB" smtClean="0">
              <a:solidFill>
                <a:prstClr val="black"/>
              </a:solidFill>
            </a:endParaRPr>
          </a:p>
        </p:txBody>
      </p:sp>
    </p:spTree>
    <p:extLst>
      <p:ext uri="{BB962C8B-B14F-4D97-AF65-F5344CB8AC3E}">
        <p14:creationId xmlns:p14="http://schemas.microsoft.com/office/powerpoint/2010/main" val="3990708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Jack</a:t>
            </a:r>
            <a:endParaRPr lang="en-GB" dirty="0"/>
          </a:p>
        </p:txBody>
      </p:sp>
      <p:sp>
        <p:nvSpPr>
          <p:cNvPr id="4" name="Slide Number Placeholder 3"/>
          <p:cNvSpPr>
            <a:spLocks noGrp="1"/>
          </p:cNvSpPr>
          <p:nvPr>
            <p:ph type="sldNum" sz="quarter" idx="10"/>
          </p:nvPr>
        </p:nvSpPr>
        <p:spPr/>
        <p:txBody>
          <a:bodyPr/>
          <a:lstStyle/>
          <a:p>
            <a:fld id="{C41D5FF9-C67E-8942-AA5B-0D97FF5FD908}"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296734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Dave</a:t>
            </a:r>
          </a:p>
          <a:p>
            <a:r>
              <a:rPr lang="en-GB" dirty="0" smtClean="0"/>
              <a:t>[This and the following  5 slides are meant to appear as 1, but I couldn’t face the task of making the PowerPoint animations work]</a:t>
            </a:r>
          </a:p>
          <a:p>
            <a:endParaRPr lang="en-GB" dirty="0"/>
          </a:p>
        </p:txBody>
      </p:sp>
      <p:sp>
        <p:nvSpPr>
          <p:cNvPr id="4" name="Slide Number Placeholder 3"/>
          <p:cNvSpPr>
            <a:spLocks noGrp="1"/>
          </p:cNvSpPr>
          <p:nvPr>
            <p:ph type="sldNum" sz="quarter" idx="10"/>
          </p:nvPr>
        </p:nvSpPr>
        <p:spPr/>
        <p:txBody>
          <a:bodyPr/>
          <a:lstStyle/>
          <a:p>
            <a:fld id="{C41D5FF9-C67E-8942-AA5B-0D97FF5FD908}"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029097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 LAST OF SEQUENCE ##</a:t>
            </a:r>
            <a:endParaRPr lang="en-GB" dirty="0"/>
          </a:p>
        </p:txBody>
      </p:sp>
      <p:sp>
        <p:nvSpPr>
          <p:cNvPr id="4" name="Slide Number Placeholder 3"/>
          <p:cNvSpPr>
            <a:spLocks noGrp="1"/>
          </p:cNvSpPr>
          <p:nvPr>
            <p:ph type="sldNum" sz="quarter" idx="10"/>
          </p:nvPr>
        </p:nvSpPr>
        <p:spPr/>
        <p:txBody>
          <a:bodyPr/>
          <a:lstStyle/>
          <a:p>
            <a:fld id="{C41D5FF9-C67E-8942-AA5B-0D97FF5FD908}"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847045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p:txBody>
          <a:bodyPr/>
          <a:lstStyle/>
          <a:p>
            <a:pPr defTabSz="914288">
              <a:defRPr/>
            </a:pPr>
            <a:fld id="{4EA67CB0-EB37-4FB1-A3D4-62483D43BBEE}" type="slidenum">
              <a:rPr lang="en-GB" smtClean="0">
                <a:solidFill>
                  <a:prstClr val="black"/>
                </a:solidFill>
              </a:rPr>
              <a:pPr defTabSz="914288">
                <a:defRPr/>
              </a:pPr>
              <a:t>37</a:t>
            </a:fld>
            <a:endParaRPr lang="en-GB" dirty="0" smtClean="0">
              <a:solidFill>
                <a:prstClr val="black"/>
              </a:solidFill>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p:spPr>
        <p:txBody>
          <a:bodyPr/>
          <a:lstStyle>
            <a:lvl1pPr>
              <a:defRPr sz="1100">
                <a:solidFill>
                  <a:schemeClr val="tx1"/>
                </a:solidFill>
                <a:latin typeface="Times" pitchFamily="18" charset="0"/>
              </a:defRPr>
            </a:lvl1pPr>
            <a:lvl2pPr marL="718590" indent="-275926">
              <a:defRPr sz="1100">
                <a:solidFill>
                  <a:schemeClr val="tx1"/>
                </a:solidFill>
                <a:latin typeface="Times" pitchFamily="18" charset="0"/>
              </a:defRPr>
            </a:lvl2pPr>
            <a:lvl3pPr marL="1106657" indent="-221331">
              <a:defRPr sz="1100">
                <a:solidFill>
                  <a:schemeClr val="tx1"/>
                </a:solidFill>
                <a:latin typeface="Times" pitchFamily="18" charset="0"/>
              </a:defRPr>
            </a:lvl3pPr>
            <a:lvl4pPr marL="1549318" indent="-221331">
              <a:defRPr sz="1100">
                <a:solidFill>
                  <a:schemeClr val="tx1"/>
                </a:solidFill>
                <a:latin typeface="Times" pitchFamily="18" charset="0"/>
              </a:defRPr>
            </a:lvl4pPr>
            <a:lvl5pPr marL="1991981" indent="-221331">
              <a:defRPr sz="1100">
                <a:solidFill>
                  <a:schemeClr val="tx1"/>
                </a:solidFill>
                <a:latin typeface="Times" pitchFamily="18" charset="0"/>
              </a:defRPr>
            </a:lvl5pPr>
            <a:lvl6pPr marL="2416937" indent="-221331" eaLnBrk="0" fontAlgn="base" hangingPunct="0">
              <a:spcBef>
                <a:spcPct val="30000"/>
              </a:spcBef>
              <a:spcAft>
                <a:spcPct val="0"/>
              </a:spcAft>
              <a:defRPr sz="1100">
                <a:solidFill>
                  <a:schemeClr val="tx1"/>
                </a:solidFill>
                <a:latin typeface="Times" pitchFamily="18" charset="0"/>
              </a:defRPr>
            </a:lvl6pPr>
            <a:lvl7pPr marL="2841893" indent="-221331" eaLnBrk="0" fontAlgn="base" hangingPunct="0">
              <a:spcBef>
                <a:spcPct val="30000"/>
              </a:spcBef>
              <a:spcAft>
                <a:spcPct val="0"/>
              </a:spcAft>
              <a:defRPr sz="1100">
                <a:solidFill>
                  <a:schemeClr val="tx1"/>
                </a:solidFill>
                <a:latin typeface="Times" pitchFamily="18" charset="0"/>
              </a:defRPr>
            </a:lvl7pPr>
            <a:lvl8pPr marL="3266849" indent="-221331" eaLnBrk="0" fontAlgn="base" hangingPunct="0">
              <a:spcBef>
                <a:spcPct val="30000"/>
              </a:spcBef>
              <a:spcAft>
                <a:spcPct val="0"/>
              </a:spcAft>
              <a:defRPr sz="1100">
                <a:solidFill>
                  <a:schemeClr val="tx1"/>
                </a:solidFill>
                <a:latin typeface="Times" pitchFamily="18" charset="0"/>
              </a:defRPr>
            </a:lvl8pPr>
            <a:lvl9pPr marL="3691805" indent="-221331" eaLnBrk="0" fontAlgn="base" hangingPunct="0">
              <a:spcBef>
                <a:spcPct val="30000"/>
              </a:spcBef>
              <a:spcAft>
                <a:spcPct val="0"/>
              </a:spcAft>
              <a:defRPr sz="1100">
                <a:solidFill>
                  <a:schemeClr val="tx1"/>
                </a:solidFill>
                <a:latin typeface="Times" pitchFamily="18" charset="0"/>
              </a:defRPr>
            </a:lvl9pPr>
          </a:lstStyle>
          <a:p>
            <a:pPr>
              <a:defRPr/>
            </a:pPr>
            <a:fld id="{3852BF0D-1997-4FE9-9F23-5ED0C801B768}" type="slidenum">
              <a:rPr lang="en-GB">
                <a:solidFill>
                  <a:srgbClr val="000000"/>
                </a:solidFill>
              </a:rPr>
              <a:pPr>
                <a:defRPr/>
              </a:pPr>
              <a:t>38</a:t>
            </a:fld>
            <a:endParaRPr lang="en-GB">
              <a:solidFill>
                <a:srgbClr val="000000"/>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18" charset="0"/>
              </a:defRPr>
            </a:lvl1pPr>
            <a:lvl2pPr marL="746778" indent="-287223">
              <a:defRPr sz="2800">
                <a:solidFill>
                  <a:schemeClr val="tx1"/>
                </a:solidFill>
                <a:latin typeface="Times" pitchFamily="18" charset="0"/>
              </a:defRPr>
            </a:lvl2pPr>
            <a:lvl3pPr marL="1148890" indent="-229778">
              <a:defRPr sz="2800">
                <a:solidFill>
                  <a:schemeClr val="tx1"/>
                </a:solidFill>
                <a:latin typeface="Times" pitchFamily="18" charset="0"/>
              </a:defRPr>
            </a:lvl3pPr>
            <a:lvl4pPr marL="1608447" indent="-229778">
              <a:defRPr sz="2800">
                <a:solidFill>
                  <a:schemeClr val="tx1"/>
                </a:solidFill>
                <a:latin typeface="Times" pitchFamily="18" charset="0"/>
              </a:defRPr>
            </a:lvl4pPr>
            <a:lvl5pPr marL="2068000" indent="-229778">
              <a:defRPr sz="2800">
                <a:solidFill>
                  <a:schemeClr val="tx1"/>
                </a:solidFill>
                <a:latin typeface="Times" pitchFamily="18" charset="0"/>
              </a:defRPr>
            </a:lvl5pPr>
            <a:lvl6pPr marL="2527558" indent="-229778" eaLnBrk="0" fontAlgn="base" hangingPunct="0">
              <a:spcBef>
                <a:spcPct val="0"/>
              </a:spcBef>
              <a:spcAft>
                <a:spcPct val="0"/>
              </a:spcAft>
              <a:defRPr sz="2800">
                <a:solidFill>
                  <a:schemeClr val="tx1"/>
                </a:solidFill>
                <a:latin typeface="Times" pitchFamily="18" charset="0"/>
              </a:defRPr>
            </a:lvl6pPr>
            <a:lvl7pPr marL="2987113" indent="-229778" eaLnBrk="0" fontAlgn="base" hangingPunct="0">
              <a:spcBef>
                <a:spcPct val="0"/>
              </a:spcBef>
              <a:spcAft>
                <a:spcPct val="0"/>
              </a:spcAft>
              <a:defRPr sz="2800">
                <a:solidFill>
                  <a:schemeClr val="tx1"/>
                </a:solidFill>
                <a:latin typeface="Times" pitchFamily="18" charset="0"/>
              </a:defRPr>
            </a:lvl7pPr>
            <a:lvl8pPr marL="3446670" indent="-229778" eaLnBrk="0" fontAlgn="base" hangingPunct="0">
              <a:spcBef>
                <a:spcPct val="0"/>
              </a:spcBef>
              <a:spcAft>
                <a:spcPct val="0"/>
              </a:spcAft>
              <a:defRPr sz="2800">
                <a:solidFill>
                  <a:schemeClr val="tx1"/>
                </a:solidFill>
                <a:latin typeface="Times" pitchFamily="18" charset="0"/>
              </a:defRPr>
            </a:lvl8pPr>
            <a:lvl9pPr marL="3906225" indent="-229778" eaLnBrk="0" fontAlgn="base" hangingPunct="0">
              <a:spcBef>
                <a:spcPct val="0"/>
              </a:spcBef>
              <a:spcAft>
                <a:spcPct val="0"/>
              </a:spcAft>
              <a:defRPr sz="2800">
                <a:solidFill>
                  <a:schemeClr val="tx1"/>
                </a:solidFill>
                <a:latin typeface="Times" pitchFamily="18" charset="0"/>
              </a:defRPr>
            </a:lvl9pPr>
          </a:lstStyle>
          <a:p>
            <a:pPr>
              <a:defRPr/>
            </a:pPr>
            <a:fld id="{1D44A90A-6779-4688-A036-7691DB1815C5}" type="slidenum">
              <a:rPr lang="en-GB" sz="1200"/>
              <a:pPr>
                <a:defRPr/>
              </a:pPr>
              <a:t>3</a:t>
            </a:fld>
            <a:endParaRPr lang="en-GB" sz="1200"/>
          </a:p>
        </p:txBody>
      </p:sp>
      <p:sp>
        <p:nvSpPr>
          <p:cNvPr id="39939" name="Rectangle 7"/>
          <p:cNvSpPr txBox="1">
            <a:spLocks noGrp="1" noChangeArrowheads="1"/>
          </p:cNvSpPr>
          <p:nvPr/>
        </p:nvSpPr>
        <p:spPr bwMode="auto">
          <a:xfrm>
            <a:off x="3848497" y="9420229"/>
            <a:ext cx="2944486" cy="49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6" tIns="45675" rIns="91356" bIns="45675" anchor="b"/>
          <a:lstStyle>
            <a:lvl1pPr eaLnBrk="0" hangingPunct="0">
              <a:defRPr sz="2800">
                <a:solidFill>
                  <a:schemeClr val="tx1"/>
                </a:solidFill>
                <a:latin typeface="Times" pitchFamily="18" charset="0"/>
                <a:cs typeface="Arial" charset="0"/>
              </a:defRPr>
            </a:lvl1pPr>
            <a:lvl2pPr marL="742950" indent="-285750" eaLnBrk="0" hangingPunct="0">
              <a:defRPr sz="2800">
                <a:solidFill>
                  <a:schemeClr val="tx1"/>
                </a:solidFill>
                <a:latin typeface="Times" pitchFamily="18" charset="0"/>
                <a:cs typeface="Arial" charset="0"/>
              </a:defRPr>
            </a:lvl2pPr>
            <a:lvl3pPr marL="1143000" indent="-228600" eaLnBrk="0" hangingPunct="0">
              <a:defRPr sz="2800">
                <a:solidFill>
                  <a:schemeClr val="tx1"/>
                </a:solidFill>
                <a:latin typeface="Times" pitchFamily="18" charset="0"/>
                <a:cs typeface="Arial" charset="0"/>
              </a:defRPr>
            </a:lvl3pPr>
            <a:lvl4pPr marL="1600200" indent="-228600" eaLnBrk="0" hangingPunct="0">
              <a:defRPr sz="2800">
                <a:solidFill>
                  <a:schemeClr val="tx1"/>
                </a:solidFill>
                <a:latin typeface="Times" pitchFamily="18" charset="0"/>
                <a:cs typeface="Arial" charset="0"/>
              </a:defRPr>
            </a:lvl4pPr>
            <a:lvl5pPr marL="2057400" indent="-228600" eaLnBrk="0" hangingPunct="0">
              <a:defRPr sz="2800">
                <a:solidFill>
                  <a:schemeClr val="tx1"/>
                </a:solidFill>
                <a:latin typeface="Times" pitchFamily="18" charset="0"/>
                <a:cs typeface="Arial" charset="0"/>
              </a:defRPr>
            </a:lvl5pPr>
            <a:lvl6pPr marL="2514600" indent="-228600" eaLnBrk="0" fontAlgn="base" hangingPunct="0">
              <a:spcBef>
                <a:spcPct val="0"/>
              </a:spcBef>
              <a:spcAft>
                <a:spcPct val="0"/>
              </a:spcAft>
              <a:defRPr sz="2800">
                <a:solidFill>
                  <a:schemeClr val="tx1"/>
                </a:solidFill>
                <a:latin typeface="Times" pitchFamily="18" charset="0"/>
                <a:cs typeface="Arial" charset="0"/>
              </a:defRPr>
            </a:lvl6pPr>
            <a:lvl7pPr marL="2971800" indent="-228600" eaLnBrk="0" fontAlgn="base" hangingPunct="0">
              <a:spcBef>
                <a:spcPct val="0"/>
              </a:spcBef>
              <a:spcAft>
                <a:spcPct val="0"/>
              </a:spcAft>
              <a:defRPr sz="2800">
                <a:solidFill>
                  <a:schemeClr val="tx1"/>
                </a:solidFill>
                <a:latin typeface="Times" pitchFamily="18" charset="0"/>
                <a:cs typeface="Arial" charset="0"/>
              </a:defRPr>
            </a:lvl7pPr>
            <a:lvl8pPr marL="3429000" indent="-228600" eaLnBrk="0" fontAlgn="base" hangingPunct="0">
              <a:spcBef>
                <a:spcPct val="0"/>
              </a:spcBef>
              <a:spcAft>
                <a:spcPct val="0"/>
              </a:spcAft>
              <a:defRPr sz="2800">
                <a:solidFill>
                  <a:schemeClr val="tx1"/>
                </a:solidFill>
                <a:latin typeface="Times" pitchFamily="18" charset="0"/>
                <a:cs typeface="Arial" charset="0"/>
              </a:defRPr>
            </a:lvl8pPr>
            <a:lvl9pPr marL="3886200" indent="-228600" eaLnBrk="0" fontAlgn="base" hangingPunct="0">
              <a:spcBef>
                <a:spcPct val="0"/>
              </a:spcBef>
              <a:spcAft>
                <a:spcPct val="0"/>
              </a:spcAft>
              <a:defRPr sz="2800">
                <a:solidFill>
                  <a:schemeClr val="tx1"/>
                </a:solidFill>
                <a:latin typeface="Times" pitchFamily="18" charset="0"/>
                <a:cs typeface="Arial" charset="0"/>
              </a:defRPr>
            </a:lvl9pPr>
          </a:lstStyle>
          <a:p>
            <a:pPr algn="r" eaLnBrk="1" hangingPunct="1"/>
            <a:fld id="{8FB0893F-F81A-4B70-8D9C-9C92269F9774}" type="slidenum">
              <a:rPr lang="en-GB" sz="1200"/>
              <a:pPr algn="r" eaLnBrk="1" hangingPunct="1"/>
              <a:t>3</a:t>
            </a:fld>
            <a:endParaRPr lang="en-GB" sz="1200"/>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6" tIns="45675" rIns="91356" bIns="45675"/>
          <a:lstStyle/>
          <a:p>
            <a:pPr>
              <a:lnSpc>
                <a:spcPct val="90000"/>
              </a:lnSpc>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defRPr>
            </a:lvl1pPr>
            <a:lvl2pPr marL="717737" indent="-275464" eaLnBrk="0" hangingPunct="0">
              <a:spcBef>
                <a:spcPct val="30000"/>
              </a:spcBef>
              <a:defRPr sz="1200">
                <a:solidFill>
                  <a:schemeClr val="tx1"/>
                </a:solidFill>
                <a:latin typeface="Times" pitchFamily="18" charset="0"/>
              </a:defRPr>
            </a:lvl2pPr>
            <a:lvl3pPr marL="1106446" indent="-220370" eaLnBrk="0" hangingPunct="0">
              <a:spcBef>
                <a:spcPct val="30000"/>
              </a:spcBef>
              <a:defRPr sz="1200">
                <a:solidFill>
                  <a:schemeClr val="tx1"/>
                </a:solidFill>
                <a:latin typeface="Times" pitchFamily="18" charset="0"/>
              </a:defRPr>
            </a:lvl3pPr>
            <a:lvl4pPr marL="1548719" indent="-220370" eaLnBrk="0" hangingPunct="0">
              <a:spcBef>
                <a:spcPct val="30000"/>
              </a:spcBef>
              <a:defRPr sz="1200">
                <a:solidFill>
                  <a:schemeClr val="tx1"/>
                </a:solidFill>
                <a:latin typeface="Times" pitchFamily="18" charset="0"/>
              </a:defRPr>
            </a:lvl4pPr>
            <a:lvl5pPr marL="1990991" indent="-220370" eaLnBrk="0" hangingPunct="0">
              <a:spcBef>
                <a:spcPct val="30000"/>
              </a:spcBef>
              <a:defRPr sz="1200">
                <a:solidFill>
                  <a:schemeClr val="tx1"/>
                </a:solidFill>
                <a:latin typeface="Times" pitchFamily="18" charset="0"/>
              </a:defRPr>
            </a:lvl5pPr>
            <a:lvl6pPr marL="2431734" indent="-220370" eaLnBrk="0" fontAlgn="base" hangingPunct="0">
              <a:spcBef>
                <a:spcPct val="30000"/>
              </a:spcBef>
              <a:spcAft>
                <a:spcPct val="0"/>
              </a:spcAft>
              <a:defRPr sz="1200">
                <a:solidFill>
                  <a:schemeClr val="tx1"/>
                </a:solidFill>
                <a:latin typeface="Times" pitchFamily="18" charset="0"/>
              </a:defRPr>
            </a:lvl6pPr>
            <a:lvl7pPr marL="2872475" indent="-220370" eaLnBrk="0" fontAlgn="base" hangingPunct="0">
              <a:spcBef>
                <a:spcPct val="30000"/>
              </a:spcBef>
              <a:spcAft>
                <a:spcPct val="0"/>
              </a:spcAft>
              <a:defRPr sz="1200">
                <a:solidFill>
                  <a:schemeClr val="tx1"/>
                </a:solidFill>
                <a:latin typeface="Times" pitchFamily="18" charset="0"/>
              </a:defRPr>
            </a:lvl7pPr>
            <a:lvl8pPr marL="3313217" indent="-220370" eaLnBrk="0" fontAlgn="base" hangingPunct="0">
              <a:spcBef>
                <a:spcPct val="30000"/>
              </a:spcBef>
              <a:spcAft>
                <a:spcPct val="0"/>
              </a:spcAft>
              <a:defRPr sz="1200">
                <a:solidFill>
                  <a:schemeClr val="tx1"/>
                </a:solidFill>
                <a:latin typeface="Times" pitchFamily="18" charset="0"/>
              </a:defRPr>
            </a:lvl8pPr>
            <a:lvl9pPr marL="3753959" indent="-220370" eaLnBrk="0" fontAlgn="base" hangingPunct="0">
              <a:spcBef>
                <a:spcPct val="30000"/>
              </a:spcBef>
              <a:spcAft>
                <a:spcPct val="0"/>
              </a:spcAft>
              <a:defRPr sz="1200">
                <a:solidFill>
                  <a:schemeClr val="tx1"/>
                </a:solidFill>
                <a:latin typeface="Times" pitchFamily="18" charset="0"/>
              </a:defRPr>
            </a:lvl9pPr>
          </a:lstStyle>
          <a:p>
            <a:pPr>
              <a:spcBef>
                <a:spcPct val="0"/>
              </a:spcBef>
            </a:pPr>
            <a:fld id="{8B078A09-002F-4530-950A-8606613CAA5D}" type="slidenum">
              <a:rPr lang="en-GB" altLang="en-US" sz="1100">
                <a:solidFill>
                  <a:srgbClr val="000000"/>
                </a:solidFill>
                <a:cs typeface="Arial" charset="0"/>
              </a:rPr>
              <a:pPr>
                <a:spcBef>
                  <a:spcPct val="0"/>
                </a:spcBef>
              </a:pPr>
              <a:t>4</a:t>
            </a:fld>
            <a:endParaRPr lang="en-GB" altLang="en-US" sz="1100">
              <a:solidFill>
                <a:srgbClr val="000000"/>
              </a:solidFill>
              <a:cs typeface="Arial" charset="0"/>
            </a:endParaRPr>
          </a:p>
        </p:txBody>
      </p:sp>
      <p:sp>
        <p:nvSpPr>
          <p:cNvPr id="59395" name="Rectangle 7"/>
          <p:cNvSpPr txBox="1">
            <a:spLocks noGrp="1" noChangeArrowheads="1"/>
          </p:cNvSpPr>
          <p:nvPr/>
        </p:nvSpPr>
        <p:spPr bwMode="auto">
          <a:xfrm>
            <a:off x="3850014" y="9420227"/>
            <a:ext cx="2942967" cy="49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095" tIns="44047" rIns="88095" bIns="44047" anchor="b"/>
          <a:lstStyle>
            <a:lvl1pPr eaLnBrk="0" hangingPunct="0">
              <a:spcBef>
                <a:spcPct val="30000"/>
              </a:spcBef>
              <a:defRPr sz="1200">
                <a:solidFill>
                  <a:schemeClr val="tx1"/>
                </a:solidFill>
                <a:latin typeface="Times" pitchFamily="18" charset="0"/>
              </a:defRPr>
            </a:lvl1pPr>
            <a:lvl2pPr marL="742950" indent="-285750" eaLnBrk="0" hangingPunct="0">
              <a:spcBef>
                <a:spcPct val="30000"/>
              </a:spcBef>
              <a:defRPr sz="1200">
                <a:solidFill>
                  <a:schemeClr val="tx1"/>
                </a:solidFill>
                <a:latin typeface="Times" pitchFamily="18" charset="0"/>
              </a:defRPr>
            </a:lvl2pPr>
            <a:lvl3pPr marL="1143000" indent="-228600" eaLnBrk="0" hangingPunct="0">
              <a:spcBef>
                <a:spcPct val="30000"/>
              </a:spcBef>
              <a:defRPr sz="1200">
                <a:solidFill>
                  <a:schemeClr val="tx1"/>
                </a:solidFill>
                <a:latin typeface="Times" pitchFamily="18" charset="0"/>
              </a:defRPr>
            </a:lvl3pPr>
            <a:lvl4pPr marL="1600200" indent="-228600" eaLnBrk="0" hangingPunct="0">
              <a:spcBef>
                <a:spcPct val="30000"/>
              </a:spcBef>
              <a:defRPr sz="1200">
                <a:solidFill>
                  <a:schemeClr val="tx1"/>
                </a:solidFill>
                <a:latin typeface="Times" pitchFamily="18" charset="0"/>
              </a:defRPr>
            </a:lvl4pPr>
            <a:lvl5pPr marL="2057400" indent="-228600" eaLnBrk="0" hangingPunct="0">
              <a:spcBef>
                <a:spcPct val="30000"/>
              </a:spcBef>
              <a:defRPr sz="1200">
                <a:solidFill>
                  <a:schemeClr val="tx1"/>
                </a:solidFill>
                <a:latin typeface="Times" pitchFamily="18" charset="0"/>
              </a:defRPr>
            </a:lvl5pPr>
            <a:lvl6pPr marL="2514600" indent="-228600" eaLnBrk="0" fontAlgn="base" hangingPunct="0">
              <a:spcBef>
                <a:spcPct val="30000"/>
              </a:spcBef>
              <a:spcAft>
                <a:spcPct val="0"/>
              </a:spcAft>
              <a:defRPr sz="1200">
                <a:solidFill>
                  <a:schemeClr val="tx1"/>
                </a:solidFill>
                <a:latin typeface="Times" pitchFamily="18" charset="0"/>
              </a:defRPr>
            </a:lvl6pPr>
            <a:lvl7pPr marL="2971800" indent="-228600" eaLnBrk="0" fontAlgn="base" hangingPunct="0">
              <a:spcBef>
                <a:spcPct val="30000"/>
              </a:spcBef>
              <a:spcAft>
                <a:spcPct val="0"/>
              </a:spcAft>
              <a:defRPr sz="1200">
                <a:solidFill>
                  <a:schemeClr val="tx1"/>
                </a:solidFill>
                <a:latin typeface="Times" pitchFamily="18" charset="0"/>
              </a:defRPr>
            </a:lvl7pPr>
            <a:lvl8pPr marL="3429000" indent="-228600" eaLnBrk="0" fontAlgn="base" hangingPunct="0">
              <a:spcBef>
                <a:spcPct val="30000"/>
              </a:spcBef>
              <a:spcAft>
                <a:spcPct val="0"/>
              </a:spcAft>
              <a:defRPr sz="1200">
                <a:solidFill>
                  <a:schemeClr val="tx1"/>
                </a:solidFill>
                <a:latin typeface="Times" pitchFamily="18" charset="0"/>
              </a:defRPr>
            </a:lvl8pPr>
            <a:lvl9pPr marL="3886200" indent="-228600" eaLnBrk="0" fontAlgn="base" hangingPunct="0">
              <a:spcBef>
                <a:spcPct val="30000"/>
              </a:spcBef>
              <a:spcAft>
                <a:spcPct val="0"/>
              </a:spcAft>
              <a:defRPr sz="1200">
                <a:solidFill>
                  <a:schemeClr val="tx1"/>
                </a:solidFill>
                <a:latin typeface="Times" pitchFamily="18" charset="0"/>
              </a:defRPr>
            </a:lvl9pPr>
          </a:lstStyle>
          <a:p>
            <a:pPr algn="r" eaLnBrk="1" hangingPunct="1">
              <a:spcBef>
                <a:spcPct val="0"/>
              </a:spcBef>
            </a:pPr>
            <a:fld id="{C9D498A7-55CD-46D3-B9E5-FC4038DC9471}" type="slidenum">
              <a:rPr lang="en-GB" altLang="en-US">
                <a:solidFill>
                  <a:srgbClr val="000000"/>
                </a:solidFill>
              </a:rPr>
              <a:pPr algn="r" eaLnBrk="1" hangingPunct="1">
                <a:spcBef>
                  <a:spcPct val="0"/>
                </a:spcBef>
              </a:pPr>
              <a:t>4</a:t>
            </a:fld>
            <a:endParaRPr lang="en-GB" altLang="en-US">
              <a:solidFill>
                <a:srgbClr val="000000"/>
              </a:solidFill>
            </a:endParaRPr>
          </a:p>
        </p:txBody>
      </p:sp>
      <p:sp>
        <p:nvSpPr>
          <p:cNvPr id="59396" name="Rectangle 2"/>
          <p:cNvSpPr>
            <a:spLocks noGrp="1" noRot="1" noChangeAspect="1" noChangeArrowheads="1" noTextEdit="1"/>
          </p:cNvSpPr>
          <p:nvPr>
            <p:ph type="sldImg"/>
          </p:nvPr>
        </p:nvSpPr>
        <p:spPr>
          <a:ln/>
        </p:spPr>
      </p:sp>
      <p:sp>
        <p:nvSpPr>
          <p:cNvPr id="593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095" tIns="44047" rIns="88095" bIns="44047"/>
          <a:lstStyle/>
          <a:p>
            <a:pPr>
              <a:lnSpc>
                <a:spcPct val="90000"/>
              </a:lnSpc>
            </a:pPr>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miter lim="800000"/>
            <a:headEnd/>
            <a:tailEnd/>
          </a:ln>
        </p:spPr>
        <p:txBody>
          <a:bodyPr/>
          <a:lstStyle/>
          <a:p>
            <a:fld id="{066205AC-3E75-45A5-8174-DB322CE6F088}" type="slidenum">
              <a:rPr lang="en-GB" smtClean="0"/>
              <a:pPr/>
              <a:t>5</a:t>
            </a:fld>
            <a:endParaRPr lang="en-GB"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sz="2400" b="1"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3BE53D-75B0-492E-B894-82ABC0AC97B0}" type="slidenum">
              <a:rPr lang="en-GB"/>
              <a:pPr/>
              <a:t>7</a:t>
            </a:fld>
            <a:endParaRPr lang="en-GB"/>
          </a:p>
        </p:txBody>
      </p:sp>
      <p:sp>
        <p:nvSpPr>
          <p:cNvPr id="154626" name="Rectangle 2"/>
          <p:cNvSpPr>
            <a:spLocks noGrp="1" noRot="1" noChangeAspect="1" noChangeArrowheads="1" noTextEdit="1"/>
          </p:cNvSpPr>
          <p:nvPr>
            <p:ph type="sldImg"/>
          </p:nvPr>
        </p:nvSpPr>
        <p:spPr>
          <a:xfrm>
            <a:off x="917575" y="744538"/>
            <a:ext cx="4959350" cy="3719512"/>
          </a:xfrm>
          <a:ln/>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3BE53D-75B0-492E-B894-82ABC0AC97B0}" type="slidenum">
              <a:rPr lang="en-GB"/>
              <a:pPr/>
              <a:t>8</a:t>
            </a:fld>
            <a:endParaRPr lang="en-GB"/>
          </a:p>
        </p:txBody>
      </p:sp>
      <p:sp>
        <p:nvSpPr>
          <p:cNvPr id="154626" name="Rectangle 2"/>
          <p:cNvSpPr>
            <a:spLocks noGrp="1" noRot="1" noChangeAspect="1" noChangeArrowheads="1" noTextEdit="1"/>
          </p:cNvSpPr>
          <p:nvPr>
            <p:ph type="sldImg"/>
          </p:nvPr>
        </p:nvSpPr>
        <p:spPr>
          <a:xfrm>
            <a:off x="917575" y="744538"/>
            <a:ext cx="4959350" cy="3719512"/>
          </a:xfrm>
          <a:ln/>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p:txBody>
          <a:bodyPr/>
          <a:lstStyle/>
          <a:p>
            <a:pPr defTabSz="914288">
              <a:defRPr/>
            </a:pPr>
            <a:fld id="{4EA67CB0-EB37-4FB1-A3D4-62483D43BBEE}" type="slidenum">
              <a:rPr lang="en-GB" smtClean="0"/>
              <a:pPr defTabSz="914288">
                <a:defRPr/>
              </a:pPr>
              <a:t>9</a:t>
            </a:fld>
            <a:endParaRPr lang="en-GB" dirty="0"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3. Business as usual</a:t>
            </a:r>
            <a:endParaRPr lang="en-GB" dirty="0"/>
          </a:p>
        </p:txBody>
      </p:sp>
      <p:sp>
        <p:nvSpPr>
          <p:cNvPr id="4" name="Slide Number Placeholder 3"/>
          <p:cNvSpPr>
            <a:spLocks noGrp="1"/>
          </p:cNvSpPr>
          <p:nvPr>
            <p:ph type="sldNum" sz="quarter" idx="10"/>
          </p:nvPr>
        </p:nvSpPr>
        <p:spPr/>
        <p:txBody>
          <a:bodyPr/>
          <a:lstStyle/>
          <a:p>
            <a:pPr>
              <a:defRPr/>
            </a:pPr>
            <a:fld id="{E53AEF2D-DDEF-41B0-88D0-7C900DBCCB30}" type="slidenum">
              <a:rPr lang="en-GB" smtClean="0"/>
              <a:pPr>
                <a:defRPr/>
              </a:pPr>
              <a:t>10</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498E"/>
                </a:solidFill>
                <a:latin typeface="Arial" pitchFamily="34" charset="0"/>
                <a:cs typeface="Arial" pitchFamily="34" charset="0"/>
              </a:defRPr>
            </a:lvl1pPr>
          </a:lstStyle>
          <a:p>
            <a:r>
              <a:rPr lang="en-US"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55AD4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5"/>
          <p:cNvSpPr>
            <a:spLocks noGrp="1"/>
          </p:cNvSpPr>
          <p:nvPr>
            <p:ph type="sldNum" sz="quarter" idx="10"/>
          </p:nvPr>
        </p:nvSpPr>
        <p:spPr>
          <a:xfrm>
            <a:off x="7143750" y="6357938"/>
            <a:ext cx="1543050" cy="363537"/>
          </a:xfrm>
        </p:spPr>
        <p:txBody>
          <a:bodyPr/>
          <a:lstStyle>
            <a:lvl1pPr algn="r">
              <a:defRPr/>
            </a:lvl1pPr>
          </a:lstStyle>
          <a:p>
            <a:pPr>
              <a:defRPr/>
            </a:pPr>
            <a:fld id="{68078945-CD27-4DD8-84B3-BA615301B306}" type="slidenum">
              <a:rPr lang="en-GB"/>
              <a:pPr>
                <a:defRPr/>
              </a:pPr>
              <a:t>‹#›</a:t>
            </a:fld>
            <a:endParaRPr lang="en-GB">
              <a:solidFill>
                <a:schemeClr val="tx1"/>
              </a:solidFill>
              <a:latin typeface="Times"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5"/>
          <p:cNvSpPr>
            <a:spLocks noGrp="1"/>
          </p:cNvSpPr>
          <p:nvPr>
            <p:ph type="sldNum" sz="quarter" idx="10"/>
          </p:nvPr>
        </p:nvSpPr>
        <p:spPr>
          <a:xfrm>
            <a:off x="6553200" y="6356350"/>
            <a:ext cx="2133600" cy="365125"/>
          </a:xfrm>
        </p:spPr>
        <p:txBody>
          <a:bodyPr/>
          <a:lstStyle>
            <a:lvl1pPr>
              <a:defRPr/>
            </a:lvl1pPr>
          </a:lstStyle>
          <a:p>
            <a:pPr>
              <a:defRPr/>
            </a:pPr>
            <a:fld id="{57A34203-068D-4354-894D-66E3DB11612E}" type="slidenum">
              <a:rPr lang="en-GB"/>
              <a:pPr>
                <a:defRPr/>
              </a:pPr>
              <a:t>‹#›</a:t>
            </a:fld>
            <a:endParaRPr lang="en-GB">
              <a:solidFill>
                <a:schemeClr val="tx1"/>
              </a:solidFill>
              <a:latin typeface="Times"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lvl1pPr algn="ctr">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77C06EF3-D859-4C07-ADD1-7E21C976347A}" type="slidenum">
              <a:rPr lang="en-GB"/>
              <a:pPr>
                <a:defRPr/>
              </a:pPr>
              <a:t>‹#›</a:t>
            </a:fld>
            <a:endParaRPr lang="en-GB">
              <a:solidFill>
                <a:srgbClr val="000000"/>
              </a:solidFill>
              <a:latin typeface="Times" pitchFamily="18" charset="0"/>
            </a:endParaRPr>
          </a:p>
        </p:txBody>
      </p:sp>
    </p:spTree>
    <p:extLst>
      <p:ext uri="{BB962C8B-B14F-4D97-AF65-F5344CB8AC3E}">
        <p14:creationId xmlns:p14="http://schemas.microsoft.com/office/powerpoint/2010/main" val="541644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C59F3568-CF4E-4D30-8C65-BBF651930A89}" type="slidenum">
              <a:rPr lang="en-GB"/>
              <a:pPr>
                <a:defRPr/>
              </a:pPr>
              <a:t>‹#›</a:t>
            </a:fld>
            <a:endParaRPr lang="en-GB">
              <a:solidFill>
                <a:srgbClr val="000000"/>
              </a:solidFill>
              <a:latin typeface="Times" pitchFamily="18" charset="0"/>
            </a:endParaRPr>
          </a:p>
        </p:txBody>
      </p:sp>
    </p:spTree>
    <p:extLst>
      <p:ext uri="{BB962C8B-B14F-4D97-AF65-F5344CB8AC3E}">
        <p14:creationId xmlns:p14="http://schemas.microsoft.com/office/powerpoint/2010/main" val="3285703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9C7AC22-D8EA-4571-8D03-AB4C56DDD6A5}" type="slidenum">
              <a:rPr lang="en-GB"/>
              <a:pPr>
                <a:defRPr/>
              </a:pPr>
              <a:t>‹#›</a:t>
            </a:fld>
            <a:endParaRPr lang="en-GB">
              <a:solidFill>
                <a:srgbClr val="000000"/>
              </a:solidFill>
              <a:latin typeface="Times" pitchFamily="18" charset="0"/>
            </a:endParaRPr>
          </a:p>
        </p:txBody>
      </p:sp>
    </p:spTree>
    <p:extLst>
      <p:ext uri="{BB962C8B-B14F-4D97-AF65-F5344CB8AC3E}">
        <p14:creationId xmlns:p14="http://schemas.microsoft.com/office/powerpoint/2010/main" val="3929712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3568" y="404664"/>
            <a:ext cx="7776864" cy="1143000"/>
          </a:xfrm>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685800" y="1981202"/>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2" y="1981202"/>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A05FFFC7-8D16-48FA-9FC8-6AA7B8BFC2A0}" type="slidenum">
              <a:rPr lang="en-GB"/>
              <a:pPr>
                <a:defRPr/>
              </a:pPr>
              <a:t>‹#›</a:t>
            </a:fld>
            <a:endParaRPr lang="en-GB">
              <a:solidFill>
                <a:srgbClr val="000000"/>
              </a:solidFill>
              <a:latin typeface="Times" pitchFamily="18" charset="0"/>
            </a:endParaRPr>
          </a:p>
        </p:txBody>
      </p:sp>
    </p:spTree>
    <p:extLst>
      <p:ext uri="{BB962C8B-B14F-4D97-AF65-F5344CB8AC3E}">
        <p14:creationId xmlns:p14="http://schemas.microsoft.com/office/powerpoint/2010/main" val="3830960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7"/>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7"/>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pPr>
              <a:defRPr/>
            </a:pPr>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15FDBCAD-A852-4306-AFB4-6C07A7EDBF51}" type="slidenum">
              <a:rPr lang="en-GB"/>
              <a:pPr>
                <a:defRPr/>
              </a:pPr>
              <a:t>‹#›</a:t>
            </a:fld>
            <a:endParaRPr lang="en-GB">
              <a:solidFill>
                <a:srgbClr val="000000"/>
              </a:solidFill>
              <a:latin typeface="Times" pitchFamily="18" charset="0"/>
            </a:endParaRPr>
          </a:p>
        </p:txBody>
      </p:sp>
    </p:spTree>
    <p:extLst>
      <p:ext uri="{BB962C8B-B14F-4D97-AF65-F5344CB8AC3E}">
        <p14:creationId xmlns:p14="http://schemas.microsoft.com/office/powerpoint/2010/main" val="4219432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pPr>
              <a:defRPr/>
            </a:pPr>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14B0F6FD-33E5-4CAE-85AF-0A3B77F24142}" type="slidenum">
              <a:rPr lang="en-GB"/>
              <a:pPr>
                <a:defRPr/>
              </a:pPr>
              <a:t>‹#›</a:t>
            </a:fld>
            <a:endParaRPr lang="en-GB">
              <a:solidFill>
                <a:srgbClr val="000000"/>
              </a:solidFill>
              <a:latin typeface="Times" pitchFamily="18" charset="0"/>
            </a:endParaRPr>
          </a:p>
        </p:txBody>
      </p:sp>
    </p:spTree>
    <p:extLst>
      <p:ext uri="{BB962C8B-B14F-4D97-AF65-F5344CB8AC3E}">
        <p14:creationId xmlns:p14="http://schemas.microsoft.com/office/powerpoint/2010/main" val="1960814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90D25118-96E1-4E0A-AFF6-CE5830E3F5B0}" type="slidenum">
              <a:rPr lang="en-GB"/>
              <a:pPr>
                <a:defRPr/>
              </a:pPr>
              <a:t>‹#›</a:t>
            </a:fld>
            <a:endParaRPr lang="en-GB">
              <a:solidFill>
                <a:srgbClr val="000000"/>
              </a:solidFill>
              <a:latin typeface="Times" pitchFamily="18" charset="0"/>
            </a:endParaRPr>
          </a:p>
        </p:txBody>
      </p:sp>
    </p:spTree>
    <p:extLst>
      <p:ext uri="{BB962C8B-B14F-4D97-AF65-F5344CB8AC3E}">
        <p14:creationId xmlns:p14="http://schemas.microsoft.com/office/powerpoint/2010/main" val="1019164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buFont typeface="Arial" pitchFamily="34" charset="0"/>
              <a:buChar char="•"/>
              <a:defRPr sz="3200"/>
            </a:lvl1pPr>
            <a:lvl2pPr>
              <a:buFont typeface="Arial" pitchFamily="34" charset="0"/>
              <a:buChar cha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95A82B22-B783-4847-8CF9-63F2B5109D8E}" type="slidenum">
              <a:rPr lang="en-GB"/>
              <a:pPr>
                <a:defRPr/>
              </a:pPr>
              <a:t>‹#›</a:t>
            </a:fld>
            <a:endParaRPr lang="en-GB">
              <a:solidFill>
                <a:srgbClr val="000000"/>
              </a:solidFill>
              <a:latin typeface="Times" pitchFamily="18" charset="0"/>
            </a:endParaRPr>
          </a:p>
        </p:txBody>
      </p:sp>
    </p:spTree>
    <p:extLst>
      <p:ext uri="{BB962C8B-B14F-4D97-AF65-F5344CB8AC3E}">
        <p14:creationId xmlns:p14="http://schemas.microsoft.com/office/powerpoint/2010/main" val="3113001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p:nvCxnSpPr>
        <p:spPr>
          <a:xfrm>
            <a:off x="428625" y="1500188"/>
            <a:ext cx="8286750" cy="0"/>
          </a:xfrm>
          <a:prstGeom prst="line">
            <a:avLst/>
          </a:prstGeom>
          <a:ln w="15875">
            <a:solidFill>
              <a:srgbClr val="00498E"/>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lvl1pPr>
              <a:defRPr sz="4200">
                <a:solidFill>
                  <a:srgbClr val="00498E"/>
                </a:solidFill>
                <a:latin typeface="Arial" pitchFamily="34" charset="0"/>
                <a:cs typeface="Arial" pitchFamily="34" charset="0"/>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FontTx/>
              <a:buBlip>
                <a:blip r:embed="rId2"/>
              </a:buBlip>
              <a:defRPr>
                <a:solidFill>
                  <a:srgbClr val="00498E"/>
                </a:solidFill>
                <a:latin typeface="Arial" pitchFamily="34" charset="0"/>
                <a:cs typeface="Arial" pitchFamily="34" charset="0"/>
              </a:defRPr>
            </a:lvl1pPr>
            <a:lvl2pPr>
              <a:buFont typeface="Arial" pitchFamily="34" charset="0"/>
              <a:buChar char="•"/>
              <a:defRPr>
                <a:solidFill>
                  <a:srgbClr val="00498E"/>
                </a:solidFill>
              </a:defRPr>
            </a:lvl2pPr>
            <a:lvl3pPr>
              <a:defRPr>
                <a:solidFill>
                  <a:srgbClr val="00498E"/>
                </a:solidFill>
              </a:defRPr>
            </a:lvl3pPr>
            <a:lvl4pPr>
              <a:defRPr>
                <a:solidFill>
                  <a:srgbClr val="00498E"/>
                </a:solidFill>
              </a:defRPr>
            </a:lvl4pPr>
            <a:lvl5pPr>
              <a:defRPr>
                <a:solidFill>
                  <a:srgbClr val="0049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Slide Number Placeholder 5"/>
          <p:cNvSpPr>
            <a:spLocks noGrp="1"/>
          </p:cNvSpPr>
          <p:nvPr>
            <p:ph type="sldNum" sz="quarter" idx="10"/>
          </p:nvPr>
        </p:nvSpPr>
        <p:spPr>
          <a:xfrm>
            <a:off x="7000875" y="6357938"/>
            <a:ext cx="1685925" cy="365125"/>
          </a:xfrm>
        </p:spPr>
        <p:txBody>
          <a:bodyPr/>
          <a:lstStyle>
            <a:lvl1pPr algn="r">
              <a:defRPr>
                <a:solidFill>
                  <a:srgbClr val="00498E"/>
                </a:solidFill>
                <a:latin typeface="Arial" pitchFamily="34" charset="0"/>
                <a:cs typeface="Arial" pitchFamily="34" charset="0"/>
              </a:defRPr>
            </a:lvl1pPr>
          </a:lstStyle>
          <a:p>
            <a:pPr>
              <a:defRPr/>
            </a:pPr>
            <a:fld id="{94ABD3A3-712C-4DB3-B3DA-C8F56880E410}" type="slidenum">
              <a:rPr lang="en-GB"/>
              <a:pPr>
                <a:defRPr/>
              </a:pPr>
              <a:t>‹#›</a:t>
            </a:fld>
            <a:endParaRPr lang="en-GB">
              <a:solidFill>
                <a:schemeClr val="tx1"/>
              </a:solidFill>
              <a:latin typeface="Times" pitchFamily="18"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7"/>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A71BA2C4-7718-4481-B4D2-8AF9028E2206}" type="slidenum">
              <a:rPr lang="en-GB"/>
              <a:pPr>
                <a:defRPr/>
              </a:pPr>
              <a:t>‹#›</a:t>
            </a:fld>
            <a:endParaRPr lang="en-GB">
              <a:solidFill>
                <a:srgbClr val="000000"/>
              </a:solidFill>
              <a:latin typeface="Times" pitchFamily="18" charset="0"/>
            </a:endParaRPr>
          </a:p>
        </p:txBody>
      </p:sp>
    </p:spTree>
    <p:extLst>
      <p:ext uri="{BB962C8B-B14F-4D97-AF65-F5344CB8AC3E}">
        <p14:creationId xmlns:p14="http://schemas.microsoft.com/office/powerpoint/2010/main" val="462158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952871E4-CB99-4E6E-BEC6-8B28EB2A13B7}" type="slidenum">
              <a:rPr lang="en-GB"/>
              <a:pPr>
                <a:defRPr/>
              </a:pPr>
              <a:t>‹#›</a:t>
            </a:fld>
            <a:endParaRPr lang="en-GB">
              <a:solidFill>
                <a:srgbClr val="000000"/>
              </a:solidFill>
              <a:latin typeface="Times" pitchFamily="18" charset="0"/>
            </a:endParaRPr>
          </a:p>
        </p:txBody>
      </p:sp>
    </p:spTree>
    <p:extLst>
      <p:ext uri="{BB962C8B-B14F-4D97-AF65-F5344CB8AC3E}">
        <p14:creationId xmlns:p14="http://schemas.microsoft.com/office/powerpoint/2010/main" val="3425487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6096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C4F1D3E-2A91-4958-94C5-FDC18DF814F0}" type="slidenum">
              <a:rPr lang="en-GB"/>
              <a:pPr>
                <a:defRPr/>
              </a:pPr>
              <a:t>‹#›</a:t>
            </a:fld>
            <a:endParaRPr lang="en-GB">
              <a:solidFill>
                <a:srgbClr val="000000"/>
              </a:solidFill>
              <a:latin typeface="Times" pitchFamily="18" charset="0"/>
            </a:endParaRPr>
          </a:p>
        </p:txBody>
      </p:sp>
    </p:spTree>
    <p:extLst>
      <p:ext uri="{BB962C8B-B14F-4D97-AF65-F5344CB8AC3E}">
        <p14:creationId xmlns:p14="http://schemas.microsoft.com/office/powerpoint/2010/main" val="3935511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E495772C-B36B-B54A-967D-6C34A4DC008E}" type="datetimeFigureOut">
              <a:rPr lang="en-US" smtClean="0">
                <a:solidFill>
                  <a:prstClr val="black">
                    <a:tint val="75000"/>
                  </a:prstClr>
                </a:solidFill>
              </a:rPr>
              <a:pPr/>
              <a:t>7/13/2016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74DBFC-C0C3-7145-8284-3E092D99F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9106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6831712" y="141012"/>
            <a:ext cx="2169155" cy="458480"/>
          </a:xfrm>
          <a:prstGeom prst="rect">
            <a:avLst/>
          </a:prstGeom>
        </p:spPr>
      </p:pic>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495772C-B36B-B54A-967D-6C34A4DC008E}" type="datetimeFigureOut">
              <a:rPr lang="en-US" smtClean="0">
                <a:solidFill>
                  <a:prstClr val="black">
                    <a:tint val="75000"/>
                  </a:prstClr>
                </a:solidFill>
              </a:rPr>
              <a:pPr/>
              <a:t>7/13/2016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74DBFC-C0C3-7145-8284-3E092D99F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36678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E495772C-B36B-B54A-967D-6C34A4DC008E}" type="datetimeFigureOut">
              <a:rPr lang="en-US" smtClean="0">
                <a:solidFill>
                  <a:prstClr val="black">
                    <a:tint val="75000"/>
                  </a:prstClr>
                </a:solidFill>
              </a:rPr>
              <a:pPr/>
              <a:t>7/13/2016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74DBFC-C0C3-7145-8284-3E092D99F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469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E495772C-B36B-B54A-967D-6C34A4DC008E}" type="datetimeFigureOut">
              <a:rPr lang="en-US" smtClean="0">
                <a:solidFill>
                  <a:prstClr val="black">
                    <a:tint val="75000"/>
                  </a:prstClr>
                </a:solidFill>
              </a:rPr>
              <a:pPr/>
              <a:t>7/13/2016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74DBFC-C0C3-7145-8284-3E092D99F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0565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E495772C-B36B-B54A-967D-6C34A4DC008E}" type="datetimeFigureOut">
              <a:rPr lang="en-US" smtClean="0">
                <a:solidFill>
                  <a:prstClr val="black">
                    <a:tint val="75000"/>
                  </a:prstClr>
                </a:solidFill>
              </a:rPr>
              <a:pPr/>
              <a:t>7/13/2016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574DBFC-C0C3-7145-8284-3E092D99F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5881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495772C-B36B-B54A-967D-6C34A4DC008E}" type="datetimeFigureOut">
              <a:rPr lang="en-US" smtClean="0">
                <a:solidFill>
                  <a:prstClr val="black">
                    <a:tint val="75000"/>
                  </a:prstClr>
                </a:solidFill>
              </a:rPr>
              <a:pPr/>
              <a:t>7/13/2016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574DBFC-C0C3-7145-8284-3E092D99F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624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5772C-B36B-B54A-967D-6C34A4DC008E}" type="datetimeFigureOut">
              <a:rPr lang="en-US" smtClean="0">
                <a:solidFill>
                  <a:prstClr val="black">
                    <a:tint val="75000"/>
                  </a:prstClr>
                </a:solidFill>
              </a:rPr>
              <a:pPr/>
              <a:t>7/13/2016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74DBFC-C0C3-7145-8284-3E092D99F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346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Slide Number Placeholder 5"/>
          <p:cNvSpPr txBox="1">
            <a:spLocks/>
          </p:cNvSpPr>
          <p:nvPr/>
        </p:nvSpPr>
        <p:spPr>
          <a:xfrm>
            <a:off x="7000875" y="6356350"/>
            <a:ext cx="1685925" cy="365125"/>
          </a:xfrm>
          <a:prstGeom prst="rect">
            <a:avLst/>
          </a:prstGeom>
        </p:spPr>
        <p:txBody>
          <a:bodyPr anchor="ctr"/>
          <a:lstStyle>
            <a:lvl1pPr>
              <a:defRPr>
                <a:solidFill>
                  <a:srgbClr val="00498E"/>
                </a:solidFill>
                <a:latin typeface="Arial" pitchFamily="34" charset="0"/>
                <a:cs typeface="Arial" pitchFamily="34" charset="0"/>
              </a:defRPr>
            </a:lvl1pPr>
          </a:lstStyle>
          <a:p>
            <a:pPr algn="r" fontAlgn="auto">
              <a:spcBef>
                <a:spcPts val="0"/>
              </a:spcBef>
              <a:spcAft>
                <a:spcPts val="0"/>
              </a:spcAft>
              <a:defRPr/>
            </a:pPr>
            <a:fld id="{ACB69BBD-F104-45AF-A9C7-C52944737662}" type="slidenum">
              <a:rPr lang="en-GB" sz="1200" smtClean="0"/>
              <a:pPr algn="r" fontAlgn="auto">
                <a:spcBef>
                  <a:spcPts val="0"/>
                </a:spcBef>
                <a:spcAft>
                  <a:spcPts val="0"/>
                </a:spcAft>
                <a:defRPr/>
              </a:pPr>
              <a:t>‹#›</a:t>
            </a:fld>
            <a:endParaRPr lang="en-GB" sz="1200" dirty="0" smtClean="0"/>
          </a:p>
        </p:txBody>
      </p:sp>
      <p:sp>
        <p:nvSpPr>
          <p:cNvPr id="2" name="Title 1"/>
          <p:cNvSpPr>
            <a:spLocks noGrp="1"/>
          </p:cNvSpPr>
          <p:nvPr>
            <p:ph type="title"/>
          </p:nvPr>
        </p:nvSpPr>
        <p:spPr>
          <a:xfrm>
            <a:off x="722313" y="4406900"/>
            <a:ext cx="7772400" cy="1362075"/>
          </a:xfrm>
        </p:spPr>
        <p:txBody>
          <a:bodyPr anchor="t">
            <a:normAutofit/>
          </a:bodyPr>
          <a:lstStyle>
            <a:lvl1pPr algn="l">
              <a:defRPr sz="3200" b="1" cap="all">
                <a:solidFill>
                  <a:srgbClr val="00498E"/>
                </a:solidFill>
                <a:latin typeface="Arial" pitchFamily="34" charset="0"/>
                <a:cs typeface="Arial" pitchFamily="34" charset="0"/>
              </a:defRPr>
            </a:lvl1pPr>
          </a:lstStyle>
          <a:p>
            <a:r>
              <a:rPr lang="en-US" smtClean="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808080"/>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495772C-B36B-B54A-967D-6C34A4DC008E}" type="datetimeFigureOut">
              <a:rPr lang="en-US" smtClean="0">
                <a:solidFill>
                  <a:prstClr val="black">
                    <a:tint val="75000"/>
                  </a:prstClr>
                </a:solidFill>
              </a:rPr>
              <a:pPr/>
              <a:t>7/13/2016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74DBFC-C0C3-7145-8284-3E092D99F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1788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495772C-B36B-B54A-967D-6C34A4DC008E}" type="datetimeFigureOut">
              <a:rPr lang="en-US" smtClean="0">
                <a:solidFill>
                  <a:prstClr val="black">
                    <a:tint val="75000"/>
                  </a:prstClr>
                </a:solidFill>
              </a:rPr>
              <a:pPr/>
              <a:t>7/13/2016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74DBFC-C0C3-7145-8284-3E092D99F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786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495772C-B36B-B54A-967D-6C34A4DC008E}" type="datetimeFigureOut">
              <a:rPr lang="en-US" smtClean="0">
                <a:solidFill>
                  <a:prstClr val="black">
                    <a:tint val="75000"/>
                  </a:prstClr>
                </a:solidFill>
              </a:rPr>
              <a:pPr/>
              <a:t>7/13/2016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74DBFC-C0C3-7145-8284-3E092D99F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29652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495772C-B36B-B54A-967D-6C34A4DC008E}" type="datetimeFigureOut">
              <a:rPr lang="en-US" smtClean="0">
                <a:solidFill>
                  <a:prstClr val="black">
                    <a:tint val="75000"/>
                  </a:prstClr>
                </a:solidFill>
              </a:rPr>
              <a:pPr/>
              <a:t>7/13/2016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74DBFC-C0C3-7145-8284-3E092D99F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9999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E495772C-B36B-B54A-967D-6C34A4DC008E}" type="datetimeFigureOut">
              <a:rPr lang="en-US" smtClean="0">
                <a:solidFill>
                  <a:prstClr val="black">
                    <a:tint val="75000"/>
                  </a:prstClr>
                </a:solidFill>
              </a:rPr>
              <a:pPr/>
              <a:t>7/13/2016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74DBFC-C0C3-7145-8284-3E092D99F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4227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6831712" y="141012"/>
            <a:ext cx="2169155" cy="458480"/>
          </a:xfrm>
          <a:prstGeom prst="rect">
            <a:avLst/>
          </a:prstGeom>
        </p:spPr>
      </p:pic>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495772C-B36B-B54A-967D-6C34A4DC008E}" type="datetimeFigureOut">
              <a:rPr lang="en-US" smtClean="0">
                <a:solidFill>
                  <a:prstClr val="black">
                    <a:tint val="75000"/>
                  </a:prstClr>
                </a:solidFill>
              </a:rPr>
              <a:pPr/>
              <a:t>7/13/2016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74DBFC-C0C3-7145-8284-3E092D99F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68186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E495772C-B36B-B54A-967D-6C34A4DC008E}" type="datetimeFigureOut">
              <a:rPr lang="en-US" smtClean="0">
                <a:solidFill>
                  <a:prstClr val="black">
                    <a:tint val="75000"/>
                  </a:prstClr>
                </a:solidFill>
              </a:rPr>
              <a:pPr/>
              <a:t>7/13/2016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74DBFC-C0C3-7145-8284-3E092D99F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5350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E495772C-B36B-B54A-967D-6C34A4DC008E}" type="datetimeFigureOut">
              <a:rPr lang="en-US" smtClean="0">
                <a:solidFill>
                  <a:prstClr val="black">
                    <a:tint val="75000"/>
                  </a:prstClr>
                </a:solidFill>
              </a:rPr>
              <a:pPr/>
              <a:t>7/13/2016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74DBFC-C0C3-7145-8284-3E092D99F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69645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E495772C-B36B-B54A-967D-6C34A4DC008E}" type="datetimeFigureOut">
              <a:rPr lang="en-US" smtClean="0">
                <a:solidFill>
                  <a:prstClr val="black">
                    <a:tint val="75000"/>
                  </a:prstClr>
                </a:solidFill>
              </a:rPr>
              <a:pPr/>
              <a:t>7/13/2016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574DBFC-C0C3-7145-8284-3E092D99F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73154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495772C-B36B-B54A-967D-6C34A4DC008E}" type="datetimeFigureOut">
              <a:rPr lang="en-US" smtClean="0">
                <a:solidFill>
                  <a:prstClr val="black">
                    <a:tint val="75000"/>
                  </a:prstClr>
                </a:solidFill>
              </a:rPr>
              <a:pPr/>
              <a:t>7/13/2016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574DBFC-C0C3-7145-8284-3E092D99F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976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428625" y="1500188"/>
            <a:ext cx="8286750" cy="0"/>
          </a:xfrm>
          <a:prstGeom prst="line">
            <a:avLst/>
          </a:prstGeom>
          <a:ln w="15875">
            <a:solidFill>
              <a:srgbClr val="00498E"/>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6"/>
          <p:cNvSpPr>
            <a:spLocks noGrp="1"/>
          </p:cNvSpPr>
          <p:nvPr>
            <p:ph type="sldNum" sz="quarter" idx="10"/>
          </p:nvPr>
        </p:nvSpPr>
        <p:spPr>
          <a:xfrm>
            <a:off x="7000875" y="6357938"/>
            <a:ext cx="1685925" cy="363537"/>
          </a:xfrm>
        </p:spPr>
        <p:txBody>
          <a:bodyPr/>
          <a:lstStyle>
            <a:lvl1pPr algn="r">
              <a:defRPr/>
            </a:lvl1pPr>
          </a:lstStyle>
          <a:p>
            <a:pPr>
              <a:defRPr/>
            </a:pPr>
            <a:fld id="{FA1BFE5A-8BD2-490E-8389-8FB7135F591D}" type="slidenum">
              <a:rPr lang="en-GB"/>
              <a:pPr>
                <a:defRPr/>
              </a:pPr>
              <a:t>‹#›</a:t>
            </a:fld>
            <a:endParaRPr lang="en-GB">
              <a:solidFill>
                <a:schemeClr val="tx1"/>
              </a:solidFill>
              <a:latin typeface="Times" pitchFamily="18"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5772C-B36B-B54A-967D-6C34A4DC008E}" type="datetimeFigureOut">
              <a:rPr lang="en-US" smtClean="0">
                <a:solidFill>
                  <a:prstClr val="black">
                    <a:tint val="75000"/>
                  </a:prstClr>
                </a:solidFill>
              </a:rPr>
              <a:pPr/>
              <a:t>7/13/2016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74DBFC-C0C3-7145-8284-3E092D99F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6424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495772C-B36B-B54A-967D-6C34A4DC008E}" type="datetimeFigureOut">
              <a:rPr lang="en-US" smtClean="0">
                <a:solidFill>
                  <a:prstClr val="black">
                    <a:tint val="75000"/>
                  </a:prstClr>
                </a:solidFill>
              </a:rPr>
              <a:pPr/>
              <a:t>7/13/2016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74DBFC-C0C3-7145-8284-3E092D99F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72723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495772C-B36B-B54A-967D-6C34A4DC008E}" type="datetimeFigureOut">
              <a:rPr lang="en-US" smtClean="0">
                <a:solidFill>
                  <a:prstClr val="black">
                    <a:tint val="75000"/>
                  </a:prstClr>
                </a:solidFill>
              </a:rPr>
              <a:pPr/>
              <a:t>7/13/2016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74DBFC-C0C3-7145-8284-3E092D99F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1001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495772C-B36B-B54A-967D-6C34A4DC008E}" type="datetimeFigureOut">
              <a:rPr lang="en-US" smtClean="0">
                <a:solidFill>
                  <a:prstClr val="black">
                    <a:tint val="75000"/>
                  </a:prstClr>
                </a:solidFill>
              </a:rPr>
              <a:pPr/>
              <a:t>7/13/2016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74DBFC-C0C3-7145-8284-3E092D99F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26231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495772C-B36B-B54A-967D-6C34A4DC008E}" type="datetimeFigureOut">
              <a:rPr lang="en-US" smtClean="0">
                <a:solidFill>
                  <a:prstClr val="black">
                    <a:tint val="75000"/>
                  </a:prstClr>
                </a:solidFill>
              </a:rPr>
              <a:pPr/>
              <a:t>7/13/2016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74DBFC-C0C3-7145-8284-3E092D99F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9254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18" name="Title 17"/>
          <p:cNvSpPr>
            <a:spLocks noGrp="1"/>
          </p:cNvSpPr>
          <p:nvPr>
            <p:ph type="title"/>
          </p:nvPr>
        </p:nvSpPr>
        <p:spPr>
          <a:xfrm>
            <a:off x="628650" y="1919133"/>
            <a:ext cx="7886700" cy="1325563"/>
          </a:xfrm>
        </p:spPr>
        <p:txBody>
          <a:bodyPr/>
          <a:lstStyle/>
          <a:p>
            <a:r>
              <a:rPr lang="en-US" smtClean="0"/>
              <a:t>Click to edit Master title style</a:t>
            </a:r>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10721" y="5999864"/>
            <a:ext cx="4509052" cy="571731"/>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397445"/>
            <a:ext cx="4320000" cy="727740"/>
          </a:xfrm>
          <a:prstGeom prst="rect">
            <a:avLst/>
          </a:prstGeom>
        </p:spPr>
      </p:pic>
    </p:spTree>
    <p:extLst>
      <p:ext uri="{BB962C8B-B14F-4D97-AF65-F5344CB8AC3E}">
        <p14:creationId xmlns:p14="http://schemas.microsoft.com/office/powerpoint/2010/main" val="131775215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61309"/>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0" y="1282285"/>
            <a:ext cx="7886700" cy="487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628650" y="6356351"/>
            <a:ext cx="5486400" cy="365125"/>
          </a:xfrm>
        </p:spPr>
        <p:txBody>
          <a:bodyPr/>
          <a:lstStyle>
            <a:lvl1pPr algn="l">
              <a:defRPr/>
            </a:lvl1pPr>
          </a:lstStyle>
          <a:p>
            <a:r>
              <a:rPr lang="en-GB" dirty="0" smtClean="0">
                <a:solidFill>
                  <a:prstClr val="black">
                    <a:tint val="75000"/>
                  </a:prstClr>
                </a:solidFill>
              </a:rPr>
              <a:t>© The Retrofit Academy | </a:t>
            </a:r>
            <a:r>
              <a:rPr lang="en-GB" dirty="0" err="1" smtClean="0">
                <a:solidFill>
                  <a:prstClr val="black">
                    <a:tint val="75000"/>
                  </a:prstClr>
                </a:solidFill>
              </a:rPr>
              <a:t>Twin&amp;Earth</a:t>
            </a:r>
            <a:r>
              <a:rPr lang="en-GB" dirty="0" smtClean="0">
                <a:solidFill>
                  <a:prstClr val="black">
                    <a:tint val="75000"/>
                  </a:prstClr>
                </a:solidFill>
              </a:rPr>
              <a:t> | Parity Projects</a:t>
            </a:r>
            <a:endParaRPr lang="en-GB" dirty="0">
              <a:solidFill>
                <a:prstClr val="black">
                  <a:tint val="75000"/>
                </a:prstClr>
              </a:solidFill>
            </a:endParaRPr>
          </a:p>
        </p:txBody>
      </p:sp>
      <p:sp>
        <p:nvSpPr>
          <p:cNvPr id="6" name="Slide Number Placeholder 5"/>
          <p:cNvSpPr>
            <a:spLocks noGrp="1"/>
          </p:cNvSpPr>
          <p:nvPr>
            <p:ph type="sldNum" sz="quarter" idx="12"/>
          </p:nvPr>
        </p:nvSpPr>
        <p:spPr>
          <a:xfrm>
            <a:off x="7845286" y="6356351"/>
            <a:ext cx="670064" cy="365125"/>
          </a:xfrm>
        </p:spPr>
        <p:txBody>
          <a:bodyPr/>
          <a:lstStyle>
            <a:lvl1pPr>
              <a:defRPr>
                <a:solidFill>
                  <a:srgbClr val="898989"/>
                </a:solidFill>
              </a:defRPr>
            </a:lvl1pPr>
          </a:lstStyle>
          <a:p>
            <a:fld id="{E6DA3437-98A5-49C7-A27A-B39AF369B32E}" type="slidenum">
              <a:rPr lang="en-GB" smtClean="0"/>
              <a:pPr/>
              <a:t>‹#›</a:t>
            </a:fld>
            <a:endParaRPr lang="en-GB" dirty="0"/>
          </a:p>
        </p:txBody>
      </p:sp>
    </p:spTree>
    <p:extLst>
      <p:ext uri="{BB962C8B-B14F-4D97-AF65-F5344CB8AC3E}">
        <p14:creationId xmlns:p14="http://schemas.microsoft.com/office/powerpoint/2010/main" val="329133733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703446"/>
            <a:ext cx="7886700" cy="742119"/>
          </a:xfrm>
        </p:spPr>
        <p:txBody>
          <a:bodyPr anchor="b">
            <a:normAutofit/>
          </a:bodyPr>
          <a:lstStyle>
            <a:lvl1pPr algn="ctr">
              <a:defRPr sz="4000"/>
            </a:lvl1pPr>
          </a:lstStyle>
          <a:p>
            <a:r>
              <a:rPr lang="en-US" smtClean="0"/>
              <a:t>Click to edit Master title style</a:t>
            </a:r>
            <a:endParaRPr lang="en-US" dirty="0"/>
          </a:p>
        </p:txBody>
      </p:sp>
      <p:sp>
        <p:nvSpPr>
          <p:cNvPr id="7" name="Footer Placeholder 4"/>
          <p:cNvSpPr>
            <a:spLocks noGrp="1"/>
          </p:cNvSpPr>
          <p:nvPr>
            <p:ph type="ftr" sz="quarter" idx="11"/>
          </p:nvPr>
        </p:nvSpPr>
        <p:spPr>
          <a:xfrm>
            <a:off x="628650" y="6356351"/>
            <a:ext cx="5486400" cy="365125"/>
          </a:xfrm>
        </p:spPr>
        <p:txBody>
          <a:bodyPr/>
          <a:lstStyle>
            <a:lvl1pPr algn="l">
              <a:defRPr/>
            </a:lvl1pPr>
          </a:lstStyle>
          <a:p>
            <a:r>
              <a:rPr lang="en-GB" dirty="0" smtClean="0">
                <a:solidFill>
                  <a:prstClr val="black">
                    <a:tint val="75000"/>
                  </a:prstClr>
                </a:solidFill>
              </a:rPr>
              <a:t>© The Retrofit Academy | </a:t>
            </a:r>
            <a:r>
              <a:rPr lang="en-GB" dirty="0" err="1" smtClean="0">
                <a:solidFill>
                  <a:prstClr val="black">
                    <a:tint val="75000"/>
                  </a:prstClr>
                </a:solidFill>
              </a:rPr>
              <a:t>Twin&amp;Earth</a:t>
            </a:r>
            <a:r>
              <a:rPr lang="en-GB" dirty="0" smtClean="0">
                <a:solidFill>
                  <a:prstClr val="black">
                    <a:tint val="75000"/>
                  </a:prstClr>
                </a:solidFill>
              </a:rPr>
              <a:t> | Parity Projects</a:t>
            </a:r>
            <a:endParaRPr lang="en-GB" dirty="0">
              <a:solidFill>
                <a:prstClr val="black">
                  <a:tint val="75000"/>
                </a:prstClr>
              </a:solidFill>
            </a:endParaRPr>
          </a:p>
        </p:txBody>
      </p:sp>
      <p:sp>
        <p:nvSpPr>
          <p:cNvPr id="8" name="Slide Number Placeholder 5"/>
          <p:cNvSpPr>
            <a:spLocks noGrp="1"/>
          </p:cNvSpPr>
          <p:nvPr>
            <p:ph type="sldNum" sz="quarter" idx="12"/>
          </p:nvPr>
        </p:nvSpPr>
        <p:spPr>
          <a:xfrm>
            <a:off x="7845286" y="6356351"/>
            <a:ext cx="670064" cy="365125"/>
          </a:xfrm>
        </p:spPr>
        <p:txBody>
          <a:bodyPr/>
          <a:lstStyle>
            <a:lvl1pPr>
              <a:defRPr>
                <a:solidFill>
                  <a:srgbClr val="898989"/>
                </a:solidFill>
              </a:defRPr>
            </a:lvl1pPr>
          </a:lstStyle>
          <a:p>
            <a:fld id="{E6DA3437-98A5-49C7-A27A-B39AF369B32E}" type="slidenum">
              <a:rPr lang="en-GB" smtClean="0"/>
              <a:pPr/>
              <a:t>‹#›</a:t>
            </a:fld>
            <a:endParaRPr lang="en-GB" dirty="0"/>
          </a:p>
        </p:txBody>
      </p:sp>
    </p:spTree>
    <p:extLst>
      <p:ext uri="{BB962C8B-B14F-4D97-AF65-F5344CB8AC3E}">
        <p14:creationId xmlns:p14="http://schemas.microsoft.com/office/powerpoint/2010/main" val="5258481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356351"/>
            <a:ext cx="5486400" cy="365125"/>
          </a:xfrm>
        </p:spPr>
        <p:txBody>
          <a:bodyPr/>
          <a:lstStyle>
            <a:lvl1pPr algn="l">
              <a:defRPr/>
            </a:lvl1pPr>
          </a:lstStyle>
          <a:p>
            <a:r>
              <a:rPr lang="en-GB" dirty="0" smtClean="0">
                <a:solidFill>
                  <a:prstClr val="black">
                    <a:tint val="75000"/>
                  </a:prstClr>
                </a:solidFill>
              </a:rPr>
              <a:t>© The Retrofit Academy | </a:t>
            </a:r>
            <a:r>
              <a:rPr lang="en-GB" dirty="0" err="1" smtClean="0">
                <a:solidFill>
                  <a:prstClr val="black">
                    <a:tint val="75000"/>
                  </a:prstClr>
                </a:solidFill>
              </a:rPr>
              <a:t>Twin&amp;Earth</a:t>
            </a:r>
            <a:r>
              <a:rPr lang="en-GB" dirty="0" smtClean="0">
                <a:solidFill>
                  <a:prstClr val="black">
                    <a:tint val="75000"/>
                  </a:prstClr>
                </a:solidFill>
              </a:rPr>
              <a:t> | Parity Projects</a:t>
            </a:r>
            <a:endParaRPr lang="en-GB" dirty="0">
              <a:solidFill>
                <a:prstClr val="black">
                  <a:tint val="75000"/>
                </a:prstClr>
              </a:solidFill>
            </a:endParaRPr>
          </a:p>
        </p:txBody>
      </p:sp>
      <p:sp>
        <p:nvSpPr>
          <p:cNvPr id="6" name="Slide Number Placeholder 5"/>
          <p:cNvSpPr>
            <a:spLocks noGrp="1"/>
          </p:cNvSpPr>
          <p:nvPr>
            <p:ph type="sldNum" sz="quarter" idx="12"/>
          </p:nvPr>
        </p:nvSpPr>
        <p:spPr>
          <a:xfrm>
            <a:off x="7845286" y="6356351"/>
            <a:ext cx="670064" cy="365125"/>
          </a:xfrm>
        </p:spPr>
        <p:txBody>
          <a:bodyPr/>
          <a:lstStyle>
            <a:lvl1pPr>
              <a:defRPr>
                <a:solidFill>
                  <a:srgbClr val="898989"/>
                </a:solidFill>
              </a:defRPr>
            </a:lvl1pPr>
          </a:lstStyle>
          <a:p>
            <a:fld id="{E6DA3437-98A5-49C7-A27A-B39AF369B32E}" type="slidenum">
              <a:rPr lang="en-GB" smtClean="0"/>
              <a:pPr/>
              <a:t>‹#›</a:t>
            </a:fld>
            <a:endParaRPr lang="en-GB" dirty="0"/>
          </a:p>
        </p:txBody>
      </p:sp>
    </p:spTree>
    <p:extLst>
      <p:ext uri="{BB962C8B-B14F-4D97-AF65-F5344CB8AC3E}">
        <p14:creationId xmlns:p14="http://schemas.microsoft.com/office/powerpoint/2010/main" val="116091283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428625" y="1500188"/>
            <a:ext cx="8286750" cy="0"/>
          </a:xfrm>
          <a:prstGeom prst="line">
            <a:avLst/>
          </a:prstGeom>
          <a:ln w="15875">
            <a:solidFill>
              <a:srgbClr val="00498E"/>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71611"/>
            <a:ext cx="4040188" cy="603263"/>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71611"/>
            <a:ext cx="4041775" cy="603263"/>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Slide Number Placeholder 8"/>
          <p:cNvSpPr>
            <a:spLocks noGrp="1"/>
          </p:cNvSpPr>
          <p:nvPr>
            <p:ph type="sldNum" sz="quarter" idx="10"/>
          </p:nvPr>
        </p:nvSpPr>
        <p:spPr>
          <a:xfrm>
            <a:off x="7000875" y="6357938"/>
            <a:ext cx="1685925" cy="363537"/>
          </a:xfrm>
        </p:spPr>
        <p:txBody>
          <a:bodyPr/>
          <a:lstStyle>
            <a:lvl1pPr algn="r">
              <a:defRPr/>
            </a:lvl1pPr>
          </a:lstStyle>
          <a:p>
            <a:pPr>
              <a:defRPr/>
            </a:pPr>
            <a:fld id="{85F4C90A-F5B6-486C-A762-7D1E5AD703AC}" type="slidenum">
              <a:rPr lang="en-GB"/>
              <a:pPr>
                <a:defRPr/>
              </a:pPr>
              <a:t>‹#›</a:t>
            </a:fld>
            <a:endParaRPr lang="en-GB">
              <a:solidFill>
                <a:schemeClr val="tx1"/>
              </a:solidFill>
              <a:latin typeface="Times"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4"/>
          <p:cNvSpPr>
            <a:spLocks noGrp="1"/>
          </p:cNvSpPr>
          <p:nvPr>
            <p:ph type="sldNum" sz="quarter" idx="10"/>
          </p:nvPr>
        </p:nvSpPr>
        <p:spPr>
          <a:xfrm>
            <a:off x="7072313" y="6357938"/>
            <a:ext cx="1614487" cy="363537"/>
          </a:xfrm>
        </p:spPr>
        <p:txBody>
          <a:bodyPr/>
          <a:lstStyle>
            <a:lvl1pPr algn="r">
              <a:defRPr/>
            </a:lvl1pPr>
          </a:lstStyle>
          <a:p>
            <a:pPr>
              <a:defRPr/>
            </a:pPr>
            <a:fld id="{1F4F3271-7307-489A-BFE1-B6C36D910D87}" type="slidenum">
              <a:rPr lang="en-GB"/>
              <a:pPr>
                <a:defRPr/>
              </a:pPr>
              <a:t>‹#›</a:t>
            </a:fld>
            <a:endParaRPr lang="en-GB">
              <a:solidFill>
                <a:schemeClr val="tx1"/>
              </a:solidFill>
              <a:latin typeface="Times"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a:xfrm>
            <a:off x="7072313" y="6357938"/>
            <a:ext cx="1614487" cy="363537"/>
          </a:xfrm>
        </p:spPr>
        <p:txBody>
          <a:bodyPr/>
          <a:lstStyle>
            <a:lvl1pPr algn="r">
              <a:defRPr/>
            </a:lvl1pPr>
          </a:lstStyle>
          <a:p>
            <a:pPr>
              <a:defRPr/>
            </a:pPr>
            <a:fld id="{C36E7DD4-FD5F-4A0D-AF8E-6F0BF34A6186}" type="slidenum">
              <a:rPr lang="en-GB"/>
              <a:pPr>
                <a:defRPr/>
              </a:pPr>
              <a:t>‹#›</a:t>
            </a:fld>
            <a:endParaRPr lang="en-GB">
              <a:solidFill>
                <a:schemeClr val="tx1"/>
              </a:solidFill>
              <a:latin typeface="Times" pitchFamily="18" charset="0"/>
            </a:endParaRPr>
          </a:p>
        </p:txBody>
      </p:sp>
      <p:sp>
        <p:nvSpPr>
          <p:cNvPr id="3" name="Rectangle 2"/>
          <p:cNvSpPr/>
          <p:nvPr userDrawn="1"/>
        </p:nvSpPr>
        <p:spPr>
          <a:xfrm>
            <a:off x="7092280" y="6433591"/>
            <a:ext cx="2066335" cy="307777"/>
          </a:xfrm>
          <a:prstGeom prst="rect">
            <a:avLst/>
          </a:prstGeom>
        </p:spPr>
        <p:txBody>
          <a:bodyPr wrap="none">
            <a:spAutoFit/>
          </a:bodyPr>
          <a:lstStyle/>
          <a:p>
            <a:r>
              <a:rPr lang="en-GB" sz="1400" dirty="0" smtClean="0">
                <a:solidFill>
                  <a:srgbClr val="142F65"/>
                </a:solidFill>
                <a:latin typeface="Arial" charset="0"/>
                <a:cs typeface="Arial" charset="0"/>
              </a:rPr>
              <a:t>www.parityprojects.com</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6"/>
          <p:cNvSpPr>
            <a:spLocks noGrp="1"/>
          </p:cNvSpPr>
          <p:nvPr>
            <p:ph type="sldNum" sz="quarter" idx="10"/>
          </p:nvPr>
        </p:nvSpPr>
        <p:spPr>
          <a:xfrm>
            <a:off x="7000875" y="6357938"/>
            <a:ext cx="1685925" cy="363537"/>
          </a:xfrm>
        </p:spPr>
        <p:txBody>
          <a:bodyPr/>
          <a:lstStyle>
            <a:lvl1pPr algn="r">
              <a:defRPr/>
            </a:lvl1pPr>
          </a:lstStyle>
          <a:p>
            <a:pPr>
              <a:defRPr/>
            </a:pPr>
            <a:fld id="{3D1771CB-F510-4071-B0D6-80A3B1C3B910}" type="slidenum">
              <a:rPr lang="en-GB"/>
              <a:pPr>
                <a:defRPr/>
              </a:pPr>
              <a:t>‹#›</a:t>
            </a:fld>
            <a:endParaRPr lang="en-GB">
              <a:solidFill>
                <a:schemeClr val="tx1"/>
              </a:solidFill>
              <a:latin typeface="Times"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6"/>
          <p:cNvSpPr>
            <a:spLocks noGrp="1"/>
          </p:cNvSpPr>
          <p:nvPr>
            <p:ph type="sldNum" sz="quarter" idx="10"/>
          </p:nvPr>
        </p:nvSpPr>
        <p:spPr>
          <a:xfrm>
            <a:off x="7143750" y="6357938"/>
            <a:ext cx="1543050" cy="363537"/>
          </a:xfrm>
        </p:spPr>
        <p:txBody>
          <a:bodyPr/>
          <a:lstStyle>
            <a:lvl1pPr algn="r">
              <a:defRPr/>
            </a:lvl1pPr>
          </a:lstStyle>
          <a:p>
            <a:pPr>
              <a:defRPr/>
            </a:pPr>
            <a:fld id="{1873544B-CDDB-47A9-9568-A2FF3DE543B6}" type="slidenum">
              <a:rPr lang="en-GB"/>
              <a:pPr>
                <a:defRPr/>
              </a:pPr>
              <a:t>‹#›</a:t>
            </a:fld>
            <a:endParaRPr lang="en-GB">
              <a:solidFill>
                <a:schemeClr val="tx1"/>
              </a:solidFill>
              <a:latin typeface="Times"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theme" Target="../theme/theme5.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8" descr="FullColourLogo_V2.jpg"/>
          <p:cNvPicPr>
            <a:picLocks noChangeAspect="1"/>
          </p:cNvPicPr>
          <p:nvPr userDrawn="1"/>
        </p:nvPicPr>
        <p:blipFill>
          <a:blip r:embed="rId13" cstate="print"/>
          <a:srcRect l="3284" r="66321" b="34044"/>
          <a:stretch>
            <a:fillRect/>
          </a:stretch>
        </p:blipFill>
        <p:spPr bwMode="auto">
          <a:xfrm>
            <a:off x="0" y="2924175"/>
            <a:ext cx="3671888" cy="3933825"/>
          </a:xfrm>
          <a:prstGeom prst="rect">
            <a:avLst/>
          </a:prstGeom>
          <a:noFill/>
          <a:ln w="9525">
            <a:noFill/>
            <a:miter lim="800000"/>
            <a:headEnd/>
            <a:tailEnd/>
          </a:ln>
        </p:spPr>
      </p:pic>
      <p:sp>
        <p:nvSpPr>
          <p:cNvPr id="16" name="Rectangle 9"/>
          <p:cNvSpPr>
            <a:spLocks noChangeArrowheads="1"/>
          </p:cNvSpPr>
          <p:nvPr userDrawn="1"/>
        </p:nvSpPr>
        <p:spPr bwMode="auto">
          <a:xfrm>
            <a:off x="0" y="2492375"/>
            <a:ext cx="4284663" cy="4365625"/>
          </a:xfrm>
          <a:prstGeom prst="rect">
            <a:avLst/>
          </a:prstGeom>
          <a:solidFill>
            <a:schemeClr val="bg1">
              <a:alpha val="70979"/>
            </a:schemeClr>
          </a:solidFill>
          <a:ln w="9525" algn="ctr">
            <a:noFill/>
            <a:round/>
            <a:headEnd/>
            <a:tailEnd/>
          </a:ln>
        </p:spPr>
        <p:txBody>
          <a:bodyPr/>
          <a:lstStyle/>
          <a:p>
            <a:pPr>
              <a:defRPr/>
            </a:pPr>
            <a:endParaRPr lang="en-US"/>
          </a:p>
        </p:txBody>
      </p:sp>
      <p:sp>
        <p:nvSpPr>
          <p:cNvPr id="205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205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levelFourth level</a:t>
            </a:r>
          </a:p>
          <a:p>
            <a:pPr lvl="4"/>
            <a:r>
              <a:rPr lang="en-US" smtClean="0"/>
              <a:t>Fifth level</a:t>
            </a:r>
            <a:endParaRPr lang="en-GB" smtClean="0"/>
          </a:p>
        </p:txBody>
      </p:sp>
      <p:sp>
        <p:nvSpPr>
          <p:cNvPr id="17"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p>
        </p:txBody>
      </p:sp>
      <p:sp>
        <p:nvSpPr>
          <p:cNvPr id="18"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p>
        </p:txBody>
      </p:sp>
      <p:sp>
        <p:nvSpPr>
          <p:cNvPr id="19"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144C89"/>
                </a:solidFill>
                <a:latin typeface="+mn-lt"/>
              </a:defRPr>
            </a:lvl1pPr>
          </a:lstStyle>
          <a:p>
            <a:pPr>
              <a:defRPr/>
            </a:pPr>
            <a:fld id="{32027BE4-7F64-4B22-9762-D20BB8330BDB}" type="slidenum">
              <a:rPr lang="en-GB"/>
              <a:pPr>
                <a:defRPr/>
              </a:pPr>
              <a:t>‹#›</a:t>
            </a:fld>
            <a:endParaRPr lang="en-GB"/>
          </a:p>
        </p:txBody>
      </p:sp>
      <p:sp>
        <p:nvSpPr>
          <p:cNvPr id="9" name="Rectangle 8"/>
          <p:cNvSpPr/>
          <p:nvPr userDrawn="1"/>
        </p:nvSpPr>
        <p:spPr>
          <a:xfrm>
            <a:off x="7092280" y="6433591"/>
            <a:ext cx="2066335" cy="307777"/>
          </a:xfrm>
          <a:prstGeom prst="rect">
            <a:avLst/>
          </a:prstGeom>
        </p:spPr>
        <p:txBody>
          <a:bodyPr wrap="none">
            <a:spAutoFit/>
          </a:bodyPr>
          <a:lstStyle/>
          <a:p>
            <a:r>
              <a:rPr lang="en-GB" sz="1400" dirty="0" smtClean="0">
                <a:solidFill>
                  <a:srgbClr val="142F65"/>
                </a:solidFill>
                <a:latin typeface="Arial" charset="0"/>
                <a:cs typeface="Arial" charset="0"/>
              </a:rPr>
              <a:t>www.parityprojects.com</a:t>
            </a:r>
            <a:endParaRPr lang="en-GB" dirty="0"/>
          </a:p>
        </p:txBody>
      </p:sp>
    </p:spTree>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rtl="0" eaLnBrk="0" fontAlgn="base" hangingPunct="0">
        <a:spcBef>
          <a:spcPct val="0"/>
        </a:spcBef>
        <a:spcAft>
          <a:spcPct val="0"/>
        </a:spcAft>
        <a:defRPr sz="4400" kern="1200">
          <a:solidFill>
            <a:srgbClr val="00498E"/>
          </a:solidFill>
          <a:latin typeface="Arial" pitchFamily="34" charset="0"/>
          <a:ea typeface="+mj-ea"/>
          <a:cs typeface="Arial" pitchFamily="34" charset="0"/>
        </a:defRPr>
      </a:lvl1pPr>
      <a:lvl2pPr algn="ctr" rtl="0" eaLnBrk="0" fontAlgn="base" hangingPunct="0">
        <a:spcBef>
          <a:spcPct val="0"/>
        </a:spcBef>
        <a:spcAft>
          <a:spcPct val="0"/>
        </a:spcAft>
        <a:defRPr sz="4400">
          <a:solidFill>
            <a:srgbClr val="00498E"/>
          </a:solidFill>
          <a:latin typeface="Arial" charset="0"/>
          <a:cs typeface="Arial" charset="0"/>
        </a:defRPr>
      </a:lvl2pPr>
      <a:lvl3pPr algn="ctr" rtl="0" eaLnBrk="0" fontAlgn="base" hangingPunct="0">
        <a:spcBef>
          <a:spcPct val="0"/>
        </a:spcBef>
        <a:spcAft>
          <a:spcPct val="0"/>
        </a:spcAft>
        <a:defRPr sz="4400">
          <a:solidFill>
            <a:srgbClr val="00498E"/>
          </a:solidFill>
          <a:latin typeface="Arial" charset="0"/>
          <a:cs typeface="Arial" charset="0"/>
        </a:defRPr>
      </a:lvl3pPr>
      <a:lvl4pPr algn="ctr" rtl="0" eaLnBrk="0" fontAlgn="base" hangingPunct="0">
        <a:spcBef>
          <a:spcPct val="0"/>
        </a:spcBef>
        <a:spcAft>
          <a:spcPct val="0"/>
        </a:spcAft>
        <a:defRPr sz="4400">
          <a:solidFill>
            <a:srgbClr val="00498E"/>
          </a:solidFill>
          <a:latin typeface="Arial" charset="0"/>
          <a:cs typeface="Arial" charset="0"/>
        </a:defRPr>
      </a:lvl4pPr>
      <a:lvl5pPr algn="ctr" rtl="0" eaLnBrk="0" fontAlgn="base" hangingPunct="0">
        <a:spcBef>
          <a:spcPct val="0"/>
        </a:spcBef>
        <a:spcAft>
          <a:spcPct val="0"/>
        </a:spcAft>
        <a:defRPr sz="4400">
          <a:solidFill>
            <a:srgbClr val="00498E"/>
          </a:solidFill>
          <a:latin typeface="Arial" charset="0"/>
          <a:cs typeface="Arial" charset="0"/>
        </a:defRPr>
      </a:lvl5pPr>
      <a:lvl6pPr marL="457200" algn="ctr" rtl="0" eaLnBrk="1" fontAlgn="base" hangingPunct="1">
        <a:spcBef>
          <a:spcPct val="0"/>
        </a:spcBef>
        <a:spcAft>
          <a:spcPct val="0"/>
        </a:spcAft>
        <a:defRPr sz="4400">
          <a:solidFill>
            <a:srgbClr val="00498E"/>
          </a:solidFill>
          <a:latin typeface="Arial" charset="0"/>
          <a:cs typeface="Arial" charset="0"/>
        </a:defRPr>
      </a:lvl6pPr>
      <a:lvl7pPr marL="914400" algn="ctr" rtl="0" eaLnBrk="1" fontAlgn="base" hangingPunct="1">
        <a:spcBef>
          <a:spcPct val="0"/>
        </a:spcBef>
        <a:spcAft>
          <a:spcPct val="0"/>
        </a:spcAft>
        <a:defRPr sz="4400">
          <a:solidFill>
            <a:srgbClr val="00498E"/>
          </a:solidFill>
          <a:latin typeface="Arial" charset="0"/>
          <a:cs typeface="Arial" charset="0"/>
        </a:defRPr>
      </a:lvl7pPr>
      <a:lvl8pPr marL="1371600" algn="ctr" rtl="0" eaLnBrk="1" fontAlgn="base" hangingPunct="1">
        <a:spcBef>
          <a:spcPct val="0"/>
        </a:spcBef>
        <a:spcAft>
          <a:spcPct val="0"/>
        </a:spcAft>
        <a:defRPr sz="4400">
          <a:solidFill>
            <a:srgbClr val="00498E"/>
          </a:solidFill>
          <a:latin typeface="Arial" charset="0"/>
          <a:cs typeface="Arial" charset="0"/>
        </a:defRPr>
      </a:lvl8pPr>
      <a:lvl9pPr marL="1828800" algn="ctr" rtl="0" eaLnBrk="1" fontAlgn="base" hangingPunct="1">
        <a:spcBef>
          <a:spcPct val="0"/>
        </a:spcBef>
        <a:spcAft>
          <a:spcPct val="0"/>
        </a:spcAft>
        <a:defRPr sz="4400">
          <a:solidFill>
            <a:srgbClr val="00498E"/>
          </a:solidFill>
          <a:latin typeface="Arial" charset="0"/>
          <a:cs typeface="Arial" charset="0"/>
        </a:defRPr>
      </a:lvl9pPr>
    </p:titleStyle>
    <p:bodyStyle>
      <a:lvl1pPr marL="342900" indent="-342900" algn="l" rtl="0" eaLnBrk="0" fontAlgn="base" hangingPunct="0">
        <a:spcBef>
          <a:spcPct val="20000"/>
        </a:spcBef>
        <a:spcAft>
          <a:spcPct val="0"/>
        </a:spcAft>
        <a:buBlip>
          <a:blip r:embed="rId14"/>
        </a:buBlip>
        <a:defRPr sz="3200" kern="1200">
          <a:solidFill>
            <a:srgbClr val="00498E"/>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800" kern="1200">
          <a:solidFill>
            <a:srgbClr val="00498E"/>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rgbClr val="00498E"/>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rgbClr val="00498E"/>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rgbClr val="00498E"/>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4213" y="476250"/>
            <a:ext cx="777557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8" charset="0"/>
                <a:cs typeface="+mn-cs"/>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8" charset="0"/>
                <a:cs typeface="+mn-cs"/>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144C89"/>
                </a:solidFill>
                <a:latin typeface="+mn-lt"/>
                <a:cs typeface="+mn-cs"/>
              </a:defRPr>
            </a:lvl1pPr>
          </a:lstStyle>
          <a:p>
            <a:pPr>
              <a:defRPr/>
            </a:pPr>
            <a:fld id="{82169DC7-B8B9-4629-8FC8-C8119A37EDEC}" type="slidenum">
              <a:rPr lang="en-GB"/>
              <a:pPr>
                <a:defRPr/>
              </a:pPr>
              <a:t>‹#›</a:t>
            </a:fld>
            <a:endParaRPr lang="en-GB"/>
          </a:p>
        </p:txBody>
      </p:sp>
      <p:sp>
        <p:nvSpPr>
          <p:cNvPr id="1031" name="Text Box 17"/>
          <p:cNvSpPr txBox="1">
            <a:spLocks noChangeArrowheads="1"/>
          </p:cNvSpPr>
          <p:nvPr/>
        </p:nvSpPr>
        <p:spPr bwMode="auto">
          <a:xfrm rot="1968418">
            <a:off x="1331913" y="3427413"/>
            <a:ext cx="6480175" cy="460375"/>
          </a:xfrm>
          <a:prstGeom prst="rect">
            <a:avLst/>
          </a:prstGeom>
          <a:noFill/>
          <a:ln>
            <a:noFill/>
          </a:ln>
          <a:extLst/>
        </p:spPr>
        <p:txBody>
          <a:bodyPr>
            <a:spAutoFit/>
          </a:bodyPr>
          <a:lstStyle>
            <a:lvl1pPr eaLnBrk="0" hangingPunct="0">
              <a:defRPr sz="2800">
                <a:solidFill>
                  <a:schemeClr val="tx1"/>
                </a:solidFill>
                <a:latin typeface="Times" pitchFamily="18" charset="0"/>
              </a:defRPr>
            </a:lvl1pPr>
            <a:lvl2pPr marL="742950" indent="-285750" eaLnBrk="0" hangingPunct="0">
              <a:defRPr sz="2800">
                <a:solidFill>
                  <a:schemeClr val="tx1"/>
                </a:solidFill>
                <a:latin typeface="Times" pitchFamily="18" charset="0"/>
              </a:defRPr>
            </a:lvl2pPr>
            <a:lvl3pPr marL="1143000" indent="-228600" eaLnBrk="0" hangingPunct="0">
              <a:defRPr sz="2800">
                <a:solidFill>
                  <a:schemeClr val="tx1"/>
                </a:solidFill>
                <a:latin typeface="Times" pitchFamily="18" charset="0"/>
              </a:defRPr>
            </a:lvl3pPr>
            <a:lvl4pPr marL="1600200" indent="-228600" eaLnBrk="0" hangingPunct="0">
              <a:defRPr sz="2800">
                <a:solidFill>
                  <a:schemeClr val="tx1"/>
                </a:solidFill>
                <a:latin typeface="Times" pitchFamily="18" charset="0"/>
              </a:defRPr>
            </a:lvl4pPr>
            <a:lvl5pPr marL="2057400" indent="-228600" eaLnBrk="0" hangingPunct="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spcBef>
                <a:spcPct val="50000"/>
              </a:spcBef>
              <a:defRPr/>
            </a:pPr>
            <a:endParaRPr lang="en-US" sz="2400" smtClean="0">
              <a:solidFill>
                <a:srgbClr val="000000"/>
              </a:solidFill>
              <a:cs typeface="Arial" charset="0"/>
            </a:endParaRPr>
          </a:p>
        </p:txBody>
      </p:sp>
      <p:pic>
        <p:nvPicPr>
          <p:cNvPr id="1032" name="Picture 8" descr="FullColourLogo_V2.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2924175"/>
            <a:ext cx="3671888"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9"/>
          <p:cNvSpPr>
            <a:spLocks noChangeArrowheads="1"/>
          </p:cNvSpPr>
          <p:nvPr/>
        </p:nvSpPr>
        <p:spPr bwMode="auto">
          <a:xfrm>
            <a:off x="0" y="2492375"/>
            <a:ext cx="4284663" cy="4365625"/>
          </a:xfrm>
          <a:prstGeom prst="rect">
            <a:avLst/>
          </a:prstGeom>
          <a:solidFill>
            <a:schemeClr val="bg1">
              <a:alpha val="7097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800">
                <a:solidFill>
                  <a:schemeClr val="tx1"/>
                </a:solidFill>
                <a:latin typeface="Times" pitchFamily="18" charset="0"/>
                <a:cs typeface="Arial" charset="0"/>
              </a:defRPr>
            </a:lvl1pPr>
            <a:lvl2pPr marL="742950" indent="-285750" eaLnBrk="0" hangingPunct="0">
              <a:defRPr sz="2800">
                <a:solidFill>
                  <a:schemeClr val="tx1"/>
                </a:solidFill>
                <a:latin typeface="Times" pitchFamily="18" charset="0"/>
                <a:cs typeface="Arial" charset="0"/>
              </a:defRPr>
            </a:lvl2pPr>
            <a:lvl3pPr marL="1143000" indent="-228600" eaLnBrk="0" hangingPunct="0">
              <a:defRPr sz="2800">
                <a:solidFill>
                  <a:schemeClr val="tx1"/>
                </a:solidFill>
                <a:latin typeface="Times" pitchFamily="18" charset="0"/>
                <a:cs typeface="Arial" charset="0"/>
              </a:defRPr>
            </a:lvl3pPr>
            <a:lvl4pPr marL="1600200" indent="-228600" eaLnBrk="0" hangingPunct="0">
              <a:defRPr sz="2800">
                <a:solidFill>
                  <a:schemeClr val="tx1"/>
                </a:solidFill>
                <a:latin typeface="Times" pitchFamily="18" charset="0"/>
                <a:cs typeface="Arial" charset="0"/>
              </a:defRPr>
            </a:lvl4pPr>
            <a:lvl5pPr marL="2057400" indent="-228600" eaLnBrk="0" hangingPunct="0">
              <a:defRPr sz="2800">
                <a:solidFill>
                  <a:schemeClr val="tx1"/>
                </a:solidFill>
                <a:latin typeface="Times" pitchFamily="18" charset="0"/>
                <a:cs typeface="Arial" charset="0"/>
              </a:defRPr>
            </a:lvl5pPr>
            <a:lvl6pPr marL="2514600" indent="-228600" eaLnBrk="0" fontAlgn="base" hangingPunct="0">
              <a:spcBef>
                <a:spcPct val="0"/>
              </a:spcBef>
              <a:spcAft>
                <a:spcPct val="0"/>
              </a:spcAft>
              <a:defRPr sz="2800">
                <a:solidFill>
                  <a:schemeClr val="tx1"/>
                </a:solidFill>
                <a:latin typeface="Times" pitchFamily="18" charset="0"/>
                <a:cs typeface="Arial" charset="0"/>
              </a:defRPr>
            </a:lvl6pPr>
            <a:lvl7pPr marL="2971800" indent="-228600" eaLnBrk="0" fontAlgn="base" hangingPunct="0">
              <a:spcBef>
                <a:spcPct val="0"/>
              </a:spcBef>
              <a:spcAft>
                <a:spcPct val="0"/>
              </a:spcAft>
              <a:defRPr sz="2800">
                <a:solidFill>
                  <a:schemeClr val="tx1"/>
                </a:solidFill>
                <a:latin typeface="Times" pitchFamily="18" charset="0"/>
                <a:cs typeface="Arial" charset="0"/>
              </a:defRPr>
            </a:lvl7pPr>
            <a:lvl8pPr marL="3429000" indent="-228600" eaLnBrk="0" fontAlgn="base" hangingPunct="0">
              <a:spcBef>
                <a:spcPct val="0"/>
              </a:spcBef>
              <a:spcAft>
                <a:spcPct val="0"/>
              </a:spcAft>
              <a:defRPr sz="2800">
                <a:solidFill>
                  <a:schemeClr val="tx1"/>
                </a:solidFill>
                <a:latin typeface="Times" pitchFamily="18" charset="0"/>
                <a:cs typeface="Arial" charset="0"/>
              </a:defRPr>
            </a:lvl8pPr>
            <a:lvl9pPr marL="3886200" indent="-228600" eaLnBrk="0" fontAlgn="base" hangingPunct="0">
              <a:spcBef>
                <a:spcPct val="0"/>
              </a:spcBef>
              <a:spcAft>
                <a:spcPct val="0"/>
              </a:spcAft>
              <a:defRPr sz="2800">
                <a:solidFill>
                  <a:schemeClr val="tx1"/>
                </a:solidFill>
                <a:latin typeface="Times" pitchFamily="18" charset="0"/>
                <a:cs typeface="Arial" charset="0"/>
              </a:defRPr>
            </a:lvl9pPr>
          </a:lstStyle>
          <a:p>
            <a:pPr>
              <a:defRPr/>
            </a:pPr>
            <a:endParaRPr lang="en-US" altLang="en-US" smtClean="0">
              <a:solidFill>
                <a:srgbClr val="000000"/>
              </a:solidFill>
            </a:endParaRPr>
          </a:p>
        </p:txBody>
      </p:sp>
      <p:sp>
        <p:nvSpPr>
          <p:cNvPr id="1034" name="TextBox 10"/>
          <p:cNvSpPr txBox="1">
            <a:spLocks noChangeArrowheads="1"/>
          </p:cNvSpPr>
          <p:nvPr/>
        </p:nvSpPr>
        <p:spPr bwMode="auto">
          <a:xfrm>
            <a:off x="5757863" y="6340475"/>
            <a:ext cx="3133725" cy="400050"/>
          </a:xfrm>
          <a:prstGeom prst="rect">
            <a:avLst/>
          </a:prstGeom>
          <a:noFill/>
          <a:ln>
            <a:noFill/>
          </a:ln>
          <a:extLst/>
        </p:spPr>
        <p:txBody>
          <a:bodyPr wrap="none">
            <a:spAutoFit/>
          </a:bodyPr>
          <a:lstStyle>
            <a:lvl1pPr eaLnBrk="0" hangingPunct="0">
              <a:defRPr sz="2800">
                <a:solidFill>
                  <a:schemeClr val="tx1"/>
                </a:solidFill>
                <a:latin typeface="Times" pitchFamily="18" charset="0"/>
              </a:defRPr>
            </a:lvl1pPr>
            <a:lvl2pPr marL="742950" indent="-285750" eaLnBrk="0" hangingPunct="0">
              <a:defRPr sz="2800">
                <a:solidFill>
                  <a:schemeClr val="tx1"/>
                </a:solidFill>
                <a:latin typeface="Times" pitchFamily="18" charset="0"/>
              </a:defRPr>
            </a:lvl2pPr>
            <a:lvl3pPr marL="1143000" indent="-228600" eaLnBrk="0" hangingPunct="0">
              <a:defRPr sz="2800">
                <a:solidFill>
                  <a:schemeClr val="tx1"/>
                </a:solidFill>
                <a:latin typeface="Times" pitchFamily="18" charset="0"/>
              </a:defRPr>
            </a:lvl3pPr>
            <a:lvl4pPr marL="1600200" indent="-228600" eaLnBrk="0" hangingPunct="0">
              <a:defRPr sz="2800">
                <a:solidFill>
                  <a:schemeClr val="tx1"/>
                </a:solidFill>
                <a:latin typeface="Times" pitchFamily="18" charset="0"/>
              </a:defRPr>
            </a:lvl4pPr>
            <a:lvl5pPr marL="2057400" indent="-228600" eaLnBrk="0" hangingPunct="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defRPr/>
            </a:pPr>
            <a:r>
              <a:rPr lang="en-GB" sz="2000" b="1" smtClean="0">
                <a:solidFill>
                  <a:srgbClr val="103A68"/>
                </a:solidFill>
                <a:latin typeface="Arial" charset="0"/>
                <a:cs typeface="Arial" charset="0"/>
              </a:rPr>
              <a:t>www.parityprojects.com</a:t>
            </a:r>
          </a:p>
        </p:txBody>
      </p:sp>
    </p:spTree>
    <p:extLst>
      <p:ext uri="{BB962C8B-B14F-4D97-AF65-F5344CB8AC3E}">
        <p14:creationId xmlns:p14="http://schemas.microsoft.com/office/powerpoint/2010/main" val="1876396277"/>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iming>
    <p:tnLst>
      <p:par>
        <p:cTn id="1" dur="indefinite" restart="never" nodeType="tmRoot"/>
      </p:par>
    </p:tnLst>
  </p:timing>
  <p:txStyles>
    <p:titleStyle>
      <a:lvl1pPr algn="l" rtl="0" eaLnBrk="0" fontAlgn="base" hangingPunct="0">
        <a:spcBef>
          <a:spcPct val="0"/>
        </a:spcBef>
        <a:spcAft>
          <a:spcPct val="0"/>
        </a:spcAft>
        <a:defRPr sz="3600" b="1">
          <a:solidFill>
            <a:srgbClr val="103A68"/>
          </a:solidFill>
          <a:latin typeface="+mj-lt"/>
          <a:ea typeface="+mj-ea"/>
          <a:cs typeface="+mj-cs"/>
        </a:defRPr>
      </a:lvl1pPr>
      <a:lvl2pPr algn="l" rtl="0" eaLnBrk="0" fontAlgn="base" hangingPunct="0">
        <a:spcBef>
          <a:spcPct val="0"/>
        </a:spcBef>
        <a:spcAft>
          <a:spcPct val="0"/>
        </a:spcAft>
        <a:defRPr sz="3600" b="1">
          <a:solidFill>
            <a:srgbClr val="103A68"/>
          </a:solidFill>
          <a:latin typeface="Arial" charset="0"/>
        </a:defRPr>
      </a:lvl2pPr>
      <a:lvl3pPr algn="l" rtl="0" eaLnBrk="0" fontAlgn="base" hangingPunct="0">
        <a:spcBef>
          <a:spcPct val="0"/>
        </a:spcBef>
        <a:spcAft>
          <a:spcPct val="0"/>
        </a:spcAft>
        <a:defRPr sz="3600" b="1">
          <a:solidFill>
            <a:srgbClr val="103A68"/>
          </a:solidFill>
          <a:latin typeface="Arial" charset="0"/>
        </a:defRPr>
      </a:lvl3pPr>
      <a:lvl4pPr algn="l" rtl="0" eaLnBrk="0" fontAlgn="base" hangingPunct="0">
        <a:spcBef>
          <a:spcPct val="0"/>
        </a:spcBef>
        <a:spcAft>
          <a:spcPct val="0"/>
        </a:spcAft>
        <a:defRPr sz="3600" b="1">
          <a:solidFill>
            <a:srgbClr val="103A68"/>
          </a:solidFill>
          <a:latin typeface="Arial" charset="0"/>
        </a:defRPr>
      </a:lvl4pPr>
      <a:lvl5pPr algn="l" rtl="0" eaLnBrk="0" fontAlgn="base" hangingPunct="0">
        <a:spcBef>
          <a:spcPct val="0"/>
        </a:spcBef>
        <a:spcAft>
          <a:spcPct val="0"/>
        </a:spcAft>
        <a:defRPr sz="3600" b="1">
          <a:solidFill>
            <a:srgbClr val="103A68"/>
          </a:solidFill>
          <a:latin typeface="Arial" charset="0"/>
        </a:defRPr>
      </a:lvl5pPr>
      <a:lvl6pPr marL="457200" algn="ctr" rtl="0" fontAlgn="base">
        <a:spcBef>
          <a:spcPct val="0"/>
        </a:spcBef>
        <a:spcAft>
          <a:spcPct val="0"/>
        </a:spcAft>
        <a:defRPr sz="3600">
          <a:solidFill>
            <a:srgbClr val="103A68"/>
          </a:solidFill>
          <a:latin typeface="Arial" charset="0"/>
        </a:defRPr>
      </a:lvl6pPr>
      <a:lvl7pPr marL="914400" algn="ctr" rtl="0" fontAlgn="base">
        <a:spcBef>
          <a:spcPct val="0"/>
        </a:spcBef>
        <a:spcAft>
          <a:spcPct val="0"/>
        </a:spcAft>
        <a:defRPr sz="3600">
          <a:solidFill>
            <a:srgbClr val="103A68"/>
          </a:solidFill>
          <a:latin typeface="Arial" charset="0"/>
        </a:defRPr>
      </a:lvl7pPr>
      <a:lvl8pPr marL="1371600" algn="ctr" rtl="0" fontAlgn="base">
        <a:spcBef>
          <a:spcPct val="0"/>
        </a:spcBef>
        <a:spcAft>
          <a:spcPct val="0"/>
        </a:spcAft>
        <a:defRPr sz="3600">
          <a:solidFill>
            <a:srgbClr val="103A68"/>
          </a:solidFill>
          <a:latin typeface="Arial" charset="0"/>
        </a:defRPr>
      </a:lvl8pPr>
      <a:lvl9pPr marL="1828800" algn="ctr" rtl="0" fontAlgn="base">
        <a:spcBef>
          <a:spcPct val="0"/>
        </a:spcBef>
        <a:spcAft>
          <a:spcPct val="0"/>
        </a:spcAft>
        <a:defRPr sz="3600">
          <a:solidFill>
            <a:srgbClr val="103A68"/>
          </a:solidFill>
          <a:latin typeface="Arial" charset="0"/>
        </a:defRPr>
      </a:lvl9pPr>
    </p:titleStyle>
    <p:bodyStyle>
      <a:lvl1pPr marL="342900" indent="-342900" algn="l" rtl="0" eaLnBrk="0" fontAlgn="base" hangingPunct="0">
        <a:spcBef>
          <a:spcPct val="20000"/>
        </a:spcBef>
        <a:spcAft>
          <a:spcPct val="0"/>
        </a:spcAft>
        <a:buFont typeface="Arial" charset="0"/>
        <a:buChar char="•"/>
        <a:defRPr sz="2800">
          <a:solidFill>
            <a:srgbClr val="103A68"/>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a:solidFill>
            <a:srgbClr val="103A68"/>
          </a:solidFill>
          <a:latin typeface="+mn-lt"/>
        </a:defRPr>
      </a:lvl2pPr>
      <a:lvl3pPr marL="1143000" indent="-228600" algn="l" rtl="0" eaLnBrk="0" fontAlgn="base" hangingPunct="0">
        <a:spcBef>
          <a:spcPct val="20000"/>
        </a:spcBef>
        <a:spcAft>
          <a:spcPct val="0"/>
        </a:spcAft>
        <a:buFont typeface="Times" pitchFamily="18" charset="0"/>
        <a:buChar char="•"/>
        <a:defRPr sz="2000">
          <a:solidFill>
            <a:srgbClr val="46A023"/>
          </a:solidFill>
          <a:latin typeface="+mn-lt"/>
        </a:defRPr>
      </a:lvl3pPr>
      <a:lvl4pPr marL="1600200" indent="-228600" algn="l" rtl="0" eaLnBrk="0" fontAlgn="base" hangingPunct="0">
        <a:spcBef>
          <a:spcPct val="20000"/>
        </a:spcBef>
        <a:spcAft>
          <a:spcPct val="0"/>
        </a:spcAft>
        <a:buChar char="–"/>
        <a:defRPr>
          <a:solidFill>
            <a:srgbClr val="404040"/>
          </a:solidFill>
          <a:latin typeface="+mn-lt"/>
        </a:defRPr>
      </a:lvl4pPr>
      <a:lvl5pPr marL="2057400" indent="-228600" algn="l" rtl="0" eaLnBrk="0" fontAlgn="base" hangingPunct="0">
        <a:spcBef>
          <a:spcPct val="20000"/>
        </a:spcBef>
        <a:spcAft>
          <a:spcPct val="0"/>
        </a:spcAft>
        <a:buChar char="»"/>
        <a:defRPr sz="1400">
          <a:solidFill>
            <a:srgbClr val="808080"/>
          </a:solidFill>
          <a:latin typeface="+mn-lt"/>
        </a:defRPr>
      </a:lvl5pPr>
      <a:lvl6pPr marL="2514600" indent="-228600" algn="l" rtl="0" fontAlgn="base">
        <a:spcBef>
          <a:spcPct val="20000"/>
        </a:spcBef>
        <a:spcAft>
          <a:spcPct val="0"/>
        </a:spcAft>
        <a:buChar char="»"/>
        <a:defRPr sz="1400">
          <a:solidFill>
            <a:srgbClr val="808080"/>
          </a:solidFill>
          <a:latin typeface="+mn-lt"/>
        </a:defRPr>
      </a:lvl6pPr>
      <a:lvl7pPr marL="2971800" indent="-228600" algn="l" rtl="0" fontAlgn="base">
        <a:spcBef>
          <a:spcPct val="20000"/>
        </a:spcBef>
        <a:spcAft>
          <a:spcPct val="0"/>
        </a:spcAft>
        <a:buChar char="»"/>
        <a:defRPr sz="1400">
          <a:solidFill>
            <a:srgbClr val="808080"/>
          </a:solidFill>
          <a:latin typeface="+mn-lt"/>
        </a:defRPr>
      </a:lvl7pPr>
      <a:lvl8pPr marL="3429000" indent="-228600" algn="l" rtl="0" fontAlgn="base">
        <a:spcBef>
          <a:spcPct val="20000"/>
        </a:spcBef>
        <a:spcAft>
          <a:spcPct val="0"/>
        </a:spcAft>
        <a:buChar char="»"/>
        <a:defRPr sz="1400">
          <a:solidFill>
            <a:srgbClr val="808080"/>
          </a:solidFill>
          <a:latin typeface="+mn-lt"/>
        </a:defRPr>
      </a:lvl8pPr>
      <a:lvl9pPr marL="3886200" indent="-228600" algn="l" rtl="0" fontAlgn="base">
        <a:spcBef>
          <a:spcPct val="20000"/>
        </a:spcBef>
        <a:spcAft>
          <a:spcPct val="0"/>
        </a:spcAft>
        <a:buChar char="»"/>
        <a:defRPr sz="1400">
          <a:solidFill>
            <a:srgbClr val="80808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0" y="5204298"/>
            <a:ext cx="9144000" cy="1653702"/>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E495772C-B36B-B54A-967D-6C34A4DC008E}" type="datetimeFigureOut">
              <a:rPr lang="en-US" smtClean="0">
                <a:solidFill>
                  <a:prstClr val="black">
                    <a:tint val="75000"/>
                  </a:prstClr>
                </a:solidFill>
                <a:latin typeface="Calibri"/>
              </a:rPr>
              <a:pPr defTabSz="457200" eaLnBrk="1" fontAlgn="auto" hangingPunct="1">
                <a:spcBef>
                  <a:spcPts val="0"/>
                </a:spcBef>
                <a:spcAft>
                  <a:spcPts val="0"/>
                </a:spcAft>
              </a:pPr>
              <a:t>7/13/2016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8574DBFC-C0C3-7145-8284-3E092D99FD25}"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3107525"/>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0" y="5204298"/>
            <a:ext cx="9144000" cy="1653702"/>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E495772C-B36B-B54A-967D-6C34A4DC008E}" type="datetimeFigureOut">
              <a:rPr lang="en-US" smtClean="0">
                <a:solidFill>
                  <a:prstClr val="black">
                    <a:tint val="75000"/>
                  </a:prstClr>
                </a:solidFill>
                <a:latin typeface="Calibri"/>
              </a:rPr>
              <a:pPr defTabSz="457200" eaLnBrk="1" fontAlgn="auto" hangingPunct="1">
                <a:spcBef>
                  <a:spcPts val="0"/>
                </a:spcBef>
                <a:spcAft>
                  <a:spcPts val="0"/>
                </a:spcAft>
              </a:pPr>
              <a:t>7/13/2016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8574DBFC-C0C3-7145-8284-3E092D99FD25}"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6368548"/>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endParaRPr lang="en-GB" dirty="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r>
              <a:rPr lang="en-GB" smtClean="0">
                <a:solidFill>
                  <a:prstClr val="black">
                    <a:tint val="75000"/>
                  </a:prstClr>
                </a:solidFill>
                <a:latin typeface="Calibri" panose="020F0502020204030204"/>
              </a:rPr>
              <a:t>© The Retrofit Academy | Twin&amp;Earth | Parity Projects</a:t>
            </a:r>
            <a:endParaRPr lang="en-GB" dirty="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lumMod val="75000"/>
                  </a:schemeClr>
                </a:solidFill>
              </a:defRPr>
            </a:lvl1pPr>
          </a:lstStyle>
          <a:p>
            <a:pPr eaLnBrk="1" fontAlgn="auto" hangingPunct="1">
              <a:spcBef>
                <a:spcPts val="0"/>
              </a:spcBef>
              <a:spcAft>
                <a:spcPts val="0"/>
              </a:spcAft>
            </a:pPr>
            <a:fld id="{E6DA3437-98A5-49C7-A27A-B39AF369B32E}" type="slidenum">
              <a:rPr lang="en-GB" smtClean="0">
                <a:solidFill>
                  <a:prstClr val="white">
                    <a:lumMod val="75000"/>
                  </a:prstClr>
                </a:solidFill>
                <a:latin typeface="Calibri" panose="020F0502020204030204"/>
              </a:rPr>
              <a:pPr eaLnBrk="1" fontAlgn="auto" hangingPunct="1">
                <a:spcBef>
                  <a:spcPts val="0"/>
                </a:spcBef>
                <a:spcAft>
                  <a:spcPts val="0"/>
                </a:spcAft>
              </a:pPr>
              <a:t>‹#›</a:t>
            </a:fld>
            <a:endParaRPr lang="en-GB" dirty="0">
              <a:solidFill>
                <a:prstClr val="white">
                  <a:lumMod val="75000"/>
                </a:prstClr>
              </a:solidFill>
              <a:latin typeface="Calibri" panose="020F0502020204030204"/>
            </a:endParaRPr>
          </a:p>
        </p:txBody>
      </p:sp>
    </p:spTree>
    <p:extLst>
      <p:ext uri="{BB962C8B-B14F-4D97-AF65-F5344CB8AC3E}">
        <p14:creationId xmlns:p14="http://schemas.microsoft.com/office/powerpoint/2010/main" val="2508996767"/>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F0000"/>
        </a:buClr>
        <a:buSzPct val="125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6.png"/><Relationship Id="rId7" Type="http://schemas.openxmlformats.org/officeDocument/2006/relationships/image" Target="../media/image5.png"/><Relationship Id="rId12" Type="http://schemas.openxmlformats.org/officeDocument/2006/relationships/image" Target="../media/image93.png"/><Relationship Id="rId2" Type="http://schemas.openxmlformats.org/officeDocument/2006/relationships/notesSlide" Target="../notesSlides/notesSlide19.xml"/><Relationship Id="rId16" Type="http://schemas.openxmlformats.org/officeDocument/2006/relationships/image" Target="../media/image97.png"/><Relationship Id="rId1" Type="http://schemas.openxmlformats.org/officeDocument/2006/relationships/slideLayout" Target="../slideLayouts/slideLayout23.xml"/><Relationship Id="rId6" Type="http://schemas.openxmlformats.org/officeDocument/2006/relationships/image" Target="../media/image88.jpeg"/><Relationship Id="rId11" Type="http://schemas.openxmlformats.org/officeDocument/2006/relationships/image" Target="../media/image92.png"/><Relationship Id="rId5" Type="http://schemas.openxmlformats.org/officeDocument/2006/relationships/image" Target="../media/image87.pn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86.wmf"/><Relationship Id="rId9" Type="http://schemas.openxmlformats.org/officeDocument/2006/relationships/image" Target="../media/image90.png"/><Relationship Id="rId14" Type="http://schemas.openxmlformats.org/officeDocument/2006/relationships/image" Target="../media/image95.jpeg"/></Relationships>
</file>

<file path=ppt/slides/_rels/slide2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gif"/><Relationship Id="rId4" Type="http://schemas.openxmlformats.org/officeDocument/2006/relationships/image" Target="../media/image5.png"/><Relationship Id="rId9" Type="http://schemas.openxmlformats.org/officeDocument/2006/relationships/image" Target="../media/image102.png"/></Relationships>
</file>

<file path=ppt/slides/_rels/slide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g"/></Relationships>
</file>

<file path=ppt/slides/_rels/slide3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richard.griffiths@parityprojects.com"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png"/><Relationship Id="rId39" Type="http://schemas.openxmlformats.org/officeDocument/2006/relationships/image" Target="../media/image57.png"/><Relationship Id="rId3" Type="http://schemas.openxmlformats.org/officeDocument/2006/relationships/image" Target="../media/image21.png"/><Relationship Id="rId21" Type="http://schemas.openxmlformats.org/officeDocument/2006/relationships/image" Target="../media/image39.png"/><Relationship Id="rId34" Type="http://schemas.openxmlformats.org/officeDocument/2006/relationships/image" Target="../media/image52.png"/><Relationship Id="rId42" Type="http://schemas.openxmlformats.org/officeDocument/2006/relationships/image" Target="../media/image60.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png"/><Relationship Id="rId38" Type="http://schemas.openxmlformats.org/officeDocument/2006/relationships/image" Target="../media/image56.png"/><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8.png"/><Relationship Id="rId29" Type="http://schemas.openxmlformats.org/officeDocument/2006/relationships/image" Target="../media/image47.png"/><Relationship Id="rId41"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png"/><Relationship Id="rId32" Type="http://schemas.openxmlformats.org/officeDocument/2006/relationships/image" Target="../media/image50.png"/><Relationship Id="rId37" Type="http://schemas.openxmlformats.org/officeDocument/2006/relationships/image" Target="../media/image55.png"/><Relationship Id="rId40" Type="http://schemas.openxmlformats.org/officeDocument/2006/relationships/image" Target="../media/image58.png"/><Relationship Id="rId45" Type="http://schemas.openxmlformats.org/officeDocument/2006/relationships/image" Target="../media/image63.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png"/><Relationship Id="rId36" Type="http://schemas.openxmlformats.org/officeDocument/2006/relationships/image" Target="../media/image54.png"/><Relationship Id="rId10" Type="http://schemas.openxmlformats.org/officeDocument/2006/relationships/image" Target="../media/image28.png"/><Relationship Id="rId19" Type="http://schemas.openxmlformats.org/officeDocument/2006/relationships/image" Target="../media/image37.png"/><Relationship Id="rId31" Type="http://schemas.openxmlformats.org/officeDocument/2006/relationships/image" Target="../media/image49.png"/><Relationship Id="rId44" Type="http://schemas.openxmlformats.org/officeDocument/2006/relationships/image" Target="../media/image62.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 Id="rId43"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395288" y="332656"/>
            <a:ext cx="8315325" cy="5173724"/>
          </a:xfrm>
          <a:prstGeom prst="rect">
            <a:avLst/>
          </a:prstGeom>
          <a:noFill/>
          <a:ln w="9525">
            <a:noFill/>
            <a:miter lim="800000"/>
            <a:headEnd/>
            <a:tailEnd/>
          </a:ln>
        </p:spPr>
        <p:txBody>
          <a:bodyPr>
            <a:spAutoFit/>
          </a:bodyPr>
          <a:lstStyle/>
          <a:p>
            <a:pPr algn="ctr">
              <a:lnSpc>
                <a:spcPct val="90000"/>
              </a:lnSpc>
              <a:spcBef>
                <a:spcPct val="55000"/>
              </a:spcBef>
            </a:pPr>
            <a:r>
              <a:rPr lang="en-GB" sz="4800" dirty="0" smtClean="0">
                <a:solidFill>
                  <a:srgbClr val="008000"/>
                </a:solidFill>
                <a:latin typeface="Arial" charset="0"/>
                <a:cs typeface="Arial" charset="0"/>
              </a:rPr>
              <a:t>Focused </a:t>
            </a:r>
            <a:r>
              <a:rPr lang="en-GB" sz="4800" dirty="0">
                <a:solidFill>
                  <a:srgbClr val="008000"/>
                </a:solidFill>
                <a:latin typeface="Arial" charset="0"/>
                <a:cs typeface="Arial" charset="0"/>
              </a:rPr>
              <a:t>asset investment from better </a:t>
            </a:r>
            <a:r>
              <a:rPr lang="en-GB" sz="4800" dirty="0" smtClean="0">
                <a:solidFill>
                  <a:srgbClr val="008000"/>
                </a:solidFill>
                <a:latin typeface="Arial" charset="0"/>
                <a:cs typeface="Arial" charset="0"/>
              </a:rPr>
              <a:t>data</a:t>
            </a:r>
          </a:p>
          <a:p>
            <a:pPr algn="ctr">
              <a:lnSpc>
                <a:spcPct val="90000"/>
              </a:lnSpc>
              <a:spcBef>
                <a:spcPct val="55000"/>
              </a:spcBef>
            </a:pPr>
            <a:r>
              <a:rPr lang="en-GB" sz="4000" dirty="0" smtClean="0">
                <a:solidFill>
                  <a:schemeClr val="accent5">
                    <a:lumMod val="75000"/>
                  </a:schemeClr>
                </a:solidFill>
                <a:latin typeface="Arial" charset="0"/>
                <a:cs typeface="Arial" charset="0"/>
              </a:rPr>
              <a:t>Energy</a:t>
            </a:r>
            <a:r>
              <a:rPr lang="en-GB" sz="4000" dirty="0">
                <a:solidFill>
                  <a:schemeClr val="accent5">
                    <a:lumMod val="75000"/>
                  </a:schemeClr>
                </a:solidFill>
                <a:latin typeface="Arial" charset="0"/>
                <a:cs typeface="Arial" charset="0"/>
              </a:rPr>
              <a:t>, Health and Asset Value</a:t>
            </a:r>
            <a:endParaRPr lang="en-GB" sz="1800" dirty="0" smtClean="0">
              <a:solidFill>
                <a:schemeClr val="accent5">
                  <a:lumMod val="75000"/>
                </a:schemeClr>
              </a:solidFill>
              <a:latin typeface="Arial" charset="0"/>
              <a:cs typeface="Arial" charset="0"/>
            </a:endParaRPr>
          </a:p>
          <a:p>
            <a:pPr algn="ctr">
              <a:spcBef>
                <a:spcPct val="50000"/>
              </a:spcBef>
            </a:pPr>
            <a:endParaRPr lang="en-GB" dirty="0">
              <a:solidFill>
                <a:srgbClr val="142F65"/>
              </a:solidFill>
              <a:latin typeface="Arial" charset="0"/>
              <a:cs typeface="Arial" charset="0"/>
            </a:endParaRPr>
          </a:p>
          <a:p>
            <a:pPr algn="ctr">
              <a:spcBef>
                <a:spcPct val="50000"/>
              </a:spcBef>
            </a:pPr>
            <a:endParaRPr lang="en-GB" dirty="0">
              <a:solidFill>
                <a:srgbClr val="142F65"/>
              </a:solidFill>
              <a:latin typeface="Arial" charset="0"/>
              <a:cs typeface="Arial" charset="0"/>
            </a:endParaRPr>
          </a:p>
          <a:p>
            <a:pPr algn="ctr">
              <a:spcBef>
                <a:spcPct val="50000"/>
              </a:spcBef>
            </a:pPr>
            <a:r>
              <a:rPr lang="en-GB" b="1" dirty="0" smtClean="0">
                <a:solidFill>
                  <a:srgbClr val="142F65"/>
                </a:solidFill>
                <a:latin typeface="Arial" charset="0"/>
                <a:cs typeface="Arial" charset="0"/>
              </a:rPr>
              <a:t>15</a:t>
            </a:r>
            <a:r>
              <a:rPr lang="en-GB" b="1" baseline="30000" dirty="0" smtClean="0">
                <a:solidFill>
                  <a:srgbClr val="142F65"/>
                </a:solidFill>
                <a:latin typeface="Arial" charset="0"/>
                <a:cs typeface="Arial" charset="0"/>
              </a:rPr>
              <a:t>th</a:t>
            </a:r>
            <a:r>
              <a:rPr lang="en-GB" b="1" dirty="0" smtClean="0">
                <a:solidFill>
                  <a:srgbClr val="142F65"/>
                </a:solidFill>
                <a:latin typeface="Arial" charset="0"/>
                <a:cs typeface="Arial" charset="0"/>
              </a:rPr>
              <a:t> July 2016</a:t>
            </a:r>
          </a:p>
          <a:p>
            <a:pPr algn="ctr">
              <a:spcBef>
                <a:spcPct val="50000"/>
              </a:spcBef>
            </a:pPr>
            <a:endParaRPr lang="en-GB" b="1" dirty="0">
              <a:solidFill>
                <a:srgbClr val="142F65"/>
              </a:solidFill>
              <a:latin typeface="Arial" charset="0"/>
              <a:cs typeface="Arial" charset="0"/>
            </a:endParaRPr>
          </a:p>
          <a:p>
            <a:pPr algn="ctr">
              <a:spcBef>
                <a:spcPct val="50000"/>
              </a:spcBef>
            </a:pPr>
            <a:r>
              <a:rPr lang="en-GB" b="1" dirty="0" smtClean="0">
                <a:solidFill>
                  <a:srgbClr val="142F65"/>
                </a:solidFill>
                <a:latin typeface="Arial" charset="0"/>
                <a:cs typeface="Arial" charset="0"/>
              </a:rPr>
              <a:t>Russell Smith       </a:t>
            </a:r>
            <a:r>
              <a:rPr lang="en-GB" dirty="0" smtClean="0">
                <a:solidFill>
                  <a:srgbClr val="142F65"/>
                </a:solidFill>
                <a:latin typeface="Arial" charset="0"/>
                <a:cs typeface="Arial" charset="0"/>
              </a:rPr>
              <a:t>Parity Projects</a:t>
            </a:r>
            <a:endParaRPr lang="en-GB" dirty="0">
              <a:solidFill>
                <a:srgbClr val="142F65"/>
              </a:solidFill>
              <a:latin typeface="Arial" charset="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08720"/>
            <a:ext cx="9144000" cy="417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267" y="1628800"/>
            <a:ext cx="8834055"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
          <p:cNvSpPr>
            <a:spLocks noChangeArrowheads="1"/>
          </p:cNvSpPr>
          <p:nvPr/>
        </p:nvSpPr>
        <p:spPr bwMode="auto">
          <a:xfrm>
            <a:off x="323850" y="344488"/>
            <a:ext cx="7920038" cy="769441"/>
          </a:xfrm>
          <a:prstGeom prst="rect">
            <a:avLst/>
          </a:prstGeom>
          <a:noFill/>
          <a:ln>
            <a:noFill/>
          </a:ln>
          <a:extLst/>
        </p:spPr>
        <p:txBody>
          <a:bodyPr>
            <a:spAutoFit/>
          </a:bodyPr>
          <a:lstStyle/>
          <a:p>
            <a:pPr>
              <a:defRPr/>
            </a:pPr>
            <a:r>
              <a:rPr lang="en-GB" sz="4400" dirty="0" smtClean="0">
                <a:solidFill>
                  <a:srgbClr val="103A68"/>
                </a:solidFill>
                <a:latin typeface="Arial" panose="020B0604020202020204" pitchFamily="34" charset="0"/>
                <a:cs typeface="Arial" panose="020B0604020202020204" pitchFamily="34" charset="0"/>
              </a:rPr>
              <a:t>CROHM Process</a:t>
            </a:r>
            <a:endParaRPr lang="en-GB" sz="4400" dirty="0">
              <a:solidFill>
                <a:srgbClr val="103A6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12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80312" y="260648"/>
            <a:ext cx="1440160" cy="576064"/>
          </a:xfrm>
          <a:prstGeom prst="rect">
            <a:avLst/>
          </a:prstGeom>
          <a:solidFill>
            <a:schemeClr val="bg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mn-lt"/>
              </a:rPr>
              <a:t>1. Data</a:t>
            </a:r>
          </a:p>
        </p:txBody>
      </p:sp>
      <p:sp>
        <p:nvSpPr>
          <p:cNvPr id="4" name="TextBox 3"/>
          <p:cNvSpPr txBox="1"/>
          <p:nvPr/>
        </p:nvSpPr>
        <p:spPr>
          <a:xfrm>
            <a:off x="223608" y="476672"/>
            <a:ext cx="4708432" cy="3785652"/>
          </a:xfrm>
          <a:prstGeom prst="rect">
            <a:avLst/>
          </a:prstGeom>
          <a:noFill/>
        </p:spPr>
        <p:txBody>
          <a:bodyPr wrap="square" rtlCol="0">
            <a:spAutoFit/>
          </a:bodyPr>
          <a:lstStyle/>
          <a:p>
            <a:pPr marL="271463" indent="-271463">
              <a:buFont typeface="Arial" pitchFamily="34" charset="0"/>
              <a:buChar char="•"/>
            </a:pPr>
            <a:r>
              <a:rPr lang="en-GB" dirty="0" smtClean="0">
                <a:solidFill>
                  <a:srgbClr val="144C89"/>
                </a:solidFill>
                <a:latin typeface="Arial" panose="020B0604020202020204" pitchFamily="34" charset="0"/>
                <a:cs typeface="Arial" panose="020B0604020202020204" pitchFamily="34" charset="0"/>
              </a:rPr>
              <a:t>Full </a:t>
            </a:r>
            <a:r>
              <a:rPr lang="en-GB" dirty="0" err="1" smtClean="0">
                <a:solidFill>
                  <a:srgbClr val="144C89"/>
                </a:solidFill>
                <a:latin typeface="Arial" panose="020B0604020202020204" pitchFamily="34" charset="0"/>
                <a:cs typeface="Arial" panose="020B0604020202020204" pitchFamily="34" charset="0"/>
              </a:rPr>
              <a:t>RdSAP</a:t>
            </a:r>
            <a:r>
              <a:rPr lang="en-GB" dirty="0" smtClean="0">
                <a:solidFill>
                  <a:srgbClr val="144C89"/>
                </a:solidFill>
                <a:latin typeface="Arial" panose="020B0604020202020204" pitchFamily="34" charset="0"/>
                <a:cs typeface="Arial" panose="020B0604020202020204" pitchFamily="34" charset="0"/>
              </a:rPr>
              <a:t> data for each property?</a:t>
            </a:r>
          </a:p>
          <a:p>
            <a:pPr marL="271463" indent="-271463">
              <a:buFont typeface="Arial" pitchFamily="34" charset="0"/>
              <a:buChar char="•"/>
            </a:pPr>
            <a:endParaRPr lang="en-GB" dirty="0" smtClean="0">
              <a:solidFill>
                <a:srgbClr val="144C89"/>
              </a:solidFill>
              <a:latin typeface="Arial" panose="020B0604020202020204" pitchFamily="34" charset="0"/>
              <a:cs typeface="Arial" panose="020B0604020202020204" pitchFamily="34" charset="0"/>
            </a:endParaRPr>
          </a:p>
          <a:p>
            <a:pPr marL="271463" indent="-271463">
              <a:buFont typeface="Arial" pitchFamily="34" charset="0"/>
              <a:buChar char="•"/>
            </a:pPr>
            <a:r>
              <a:rPr lang="en-GB" dirty="0" smtClean="0">
                <a:solidFill>
                  <a:srgbClr val="144C89"/>
                </a:solidFill>
                <a:latin typeface="Arial" panose="020B0604020202020204" pitchFamily="34" charset="0"/>
                <a:cs typeface="Arial" panose="020B0604020202020204" pitchFamily="34" charset="0"/>
              </a:rPr>
              <a:t>Other data sources:</a:t>
            </a:r>
          </a:p>
          <a:p>
            <a:pPr marL="728663" lvl="2" indent="-271463">
              <a:buFont typeface="Arial" pitchFamily="34" charset="0"/>
              <a:buChar char="•"/>
            </a:pPr>
            <a:r>
              <a:rPr lang="en-GB" dirty="0" smtClean="0">
                <a:solidFill>
                  <a:srgbClr val="144C89"/>
                </a:solidFill>
                <a:latin typeface="Arial" panose="020B0604020202020204" pitchFamily="34" charset="0"/>
                <a:cs typeface="Arial" panose="020B0604020202020204" pitchFamily="34" charset="0"/>
              </a:rPr>
              <a:t>Boiler records</a:t>
            </a:r>
          </a:p>
          <a:p>
            <a:pPr marL="728663" lvl="2" indent="-271463">
              <a:buFont typeface="Arial" pitchFamily="34" charset="0"/>
              <a:buChar char="•"/>
            </a:pPr>
            <a:r>
              <a:rPr lang="en-GB" dirty="0" smtClean="0">
                <a:solidFill>
                  <a:srgbClr val="144C89"/>
                </a:solidFill>
                <a:latin typeface="Arial" panose="020B0604020202020204" pitchFamily="34" charset="0"/>
                <a:cs typeface="Arial" panose="020B0604020202020204" pitchFamily="34" charset="0"/>
              </a:rPr>
              <a:t>Stock condition surveys</a:t>
            </a:r>
          </a:p>
          <a:p>
            <a:pPr marL="728663" lvl="2" indent="-271463">
              <a:buFont typeface="Arial" pitchFamily="34" charset="0"/>
              <a:buChar char="•"/>
            </a:pPr>
            <a:r>
              <a:rPr lang="en-GB" dirty="0" smtClean="0">
                <a:solidFill>
                  <a:srgbClr val="144C89"/>
                </a:solidFill>
                <a:latin typeface="Arial" panose="020B0604020202020204" pitchFamily="34" charset="0"/>
                <a:cs typeface="Arial" panose="020B0604020202020204" pitchFamily="34" charset="0"/>
              </a:rPr>
              <a:t>Schedules of works</a:t>
            </a:r>
          </a:p>
          <a:p>
            <a:pPr marL="728663" lvl="2" indent="-271463">
              <a:buFont typeface="Arial" pitchFamily="34" charset="0"/>
              <a:buChar char="•"/>
            </a:pPr>
            <a:r>
              <a:rPr lang="en-GB" dirty="0" smtClean="0">
                <a:solidFill>
                  <a:srgbClr val="144C89"/>
                </a:solidFill>
                <a:latin typeface="Arial" panose="020B0604020202020204" pitchFamily="34" charset="0"/>
                <a:cs typeface="Arial" panose="020B0604020202020204" pitchFamily="34" charset="0"/>
              </a:rPr>
              <a:t>Etc.</a:t>
            </a:r>
          </a:p>
          <a:p>
            <a:pPr marL="728663" lvl="2" indent="-271463">
              <a:buFont typeface="Arial" pitchFamily="34" charset="0"/>
              <a:buChar char="•"/>
            </a:pPr>
            <a:r>
              <a:rPr lang="en-GB" dirty="0" smtClean="0">
                <a:solidFill>
                  <a:srgbClr val="144C89"/>
                </a:solidFill>
                <a:latin typeface="Arial" panose="020B0604020202020204" pitchFamily="34" charset="0"/>
                <a:cs typeface="Arial" panose="020B0604020202020204" pitchFamily="34" charset="0"/>
              </a:rPr>
              <a:t>Etc.</a:t>
            </a:r>
          </a:p>
          <a:p>
            <a:pPr>
              <a:buFont typeface="Arial" pitchFamily="34" charset="0"/>
              <a:buChar char="•"/>
            </a:pPr>
            <a:endParaRPr lang="en-GB" dirty="0" smtClean="0">
              <a:latin typeface="Arial" panose="020B0604020202020204" pitchFamily="34" charset="0"/>
              <a:cs typeface="Arial" panose="020B0604020202020204" pitchFamily="34" charset="0"/>
            </a:endParaRPr>
          </a:p>
        </p:txBody>
      </p:sp>
      <p:pic>
        <p:nvPicPr>
          <p:cNvPr id="11266" name="Picture 2"/>
          <p:cNvPicPr>
            <a:picLocks noChangeAspect="1" noChangeArrowheads="1"/>
          </p:cNvPicPr>
          <p:nvPr/>
        </p:nvPicPr>
        <p:blipFill>
          <a:blip r:embed="rId3" cstate="print"/>
          <a:srcRect/>
          <a:stretch>
            <a:fillRect/>
          </a:stretch>
        </p:blipFill>
        <p:spPr bwMode="auto">
          <a:xfrm>
            <a:off x="4322980" y="1637117"/>
            <a:ext cx="3673931" cy="222780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267" name="Picture 3"/>
          <p:cNvPicPr>
            <a:picLocks noChangeAspect="1" noChangeArrowheads="1"/>
          </p:cNvPicPr>
          <p:nvPr/>
        </p:nvPicPr>
        <p:blipFill>
          <a:blip r:embed="rId4" cstate="print"/>
          <a:srcRect/>
          <a:stretch>
            <a:fillRect/>
          </a:stretch>
        </p:blipFill>
        <p:spPr bwMode="auto">
          <a:xfrm>
            <a:off x="5175976" y="370292"/>
            <a:ext cx="1809750" cy="25336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268" name="Picture 4"/>
          <p:cNvPicPr>
            <a:picLocks noChangeAspect="1" noChangeArrowheads="1"/>
          </p:cNvPicPr>
          <p:nvPr/>
        </p:nvPicPr>
        <p:blipFill>
          <a:blip r:embed="rId5" cstate="print"/>
          <a:srcRect/>
          <a:stretch>
            <a:fillRect/>
          </a:stretch>
        </p:blipFill>
        <p:spPr bwMode="auto">
          <a:xfrm>
            <a:off x="5253845" y="2019672"/>
            <a:ext cx="3782651" cy="270547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269" name="Picture 5"/>
          <p:cNvPicPr>
            <a:picLocks noChangeAspect="1" noChangeArrowheads="1"/>
          </p:cNvPicPr>
          <p:nvPr/>
        </p:nvPicPr>
        <p:blipFill>
          <a:blip r:embed="rId6" cstate="print"/>
          <a:srcRect/>
          <a:stretch>
            <a:fillRect/>
          </a:stretch>
        </p:blipFill>
        <p:spPr bwMode="auto">
          <a:xfrm>
            <a:off x="84485" y="3864927"/>
            <a:ext cx="5044825" cy="29484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270" name="Picture 6"/>
          <p:cNvPicPr>
            <a:picLocks noChangeAspect="1" noChangeArrowheads="1"/>
          </p:cNvPicPr>
          <p:nvPr/>
        </p:nvPicPr>
        <p:blipFill>
          <a:blip r:embed="rId7" cstate="print"/>
          <a:srcRect/>
          <a:stretch>
            <a:fillRect/>
          </a:stretch>
        </p:blipFill>
        <p:spPr bwMode="auto">
          <a:xfrm>
            <a:off x="4903779" y="4293096"/>
            <a:ext cx="4132717" cy="2520280"/>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1204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26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26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26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516216" y="260648"/>
            <a:ext cx="2304256" cy="576064"/>
          </a:xfrm>
          <a:prstGeom prst="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mn-lt"/>
              </a:rPr>
              <a:t>2. Baseline</a:t>
            </a:r>
          </a:p>
        </p:txBody>
      </p:sp>
      <p:sp>
        <p:nvSpPr>
          <p:cNvPr id="4" name="TextBox 3"/>
          <p:cNvSpPr txBox="1"/>
          <p:nvPr/>
        </p:nvSpPr>
        <p:spPr>
          <a:xfrm>
            <a:off x="683568" y="1412776"/>
            <a:ext cx="7704856" cy="523220"/>
          </a:xfrm>
          <a:prstGeom prst="rect">
            <a:avLst/>
          </a:prstGeom>
          <a:noFill/>
        </p:spPr>
        <p:txBody>
          <a:bodyPr wrap="square" rtlCol="0">
            <a:spAutoFit/>
          </a:bodyPr>
          <a:lstStyle/>
          <a:p>
            <a:pPr>
              <a:buFontTx/>
              <a:buChar char="-"/>
            </a:pPr>
            <a:r>
              <a:rPr lang="en-GB" dirty="0" smtClean="0"/>
              <a:t> </a:t>
            </a:r>
            <a:r>
              <a:rPr lang="en-GB" dirty="0" smtClean="0">
                <a:latin typeface="+mn-lt"/>
              </a:rPr>
              <a:t>Calculate </a:t>
            </a:r>
            <a:r>
              <a:rPr lang="en-GB" dirty="0" err="1" smtClean="0">
                <a:latin typeface="+mn-lt"/>
              </a:rPr>
              <a:t>RdSAP</a:t>
            </a:r>
            <a:r>
              <a:rPr lang="en-GB" dirty="0" smtClean="0">
                <a:latin typeface="+mn-lt"/>
              </a:rPr>
              <a:t> scores</a:t>
            </a:r>
          </a:p>
        </p:txBody>
      </p:sp>
      <p:pic>
        <p:nvPicPr>
          <p:cNvPr id="8194" name="Picture 2"/>
          <p:cNvPicPr>
            <a:picLocks noChangeAspect="1" noChangeArrowheads="1"/>
          </p:cNvPicPr>
          <p:nvPr/>
        </p:nvPicPr>
        <p:blipFill>
          <a:blip r:embed="rId2" cstate="print"/>
          <a:srcRect/>
          <a:stretch>
            <a:fillRect/>
          </a:stretch>
        </p:blipFill>
        <p:spPr bwMode="auto">
          <a:xfrm>
            <a:off x="539552" y="1268760"/>
            <a:ext cx="7920879" cy="4678900"/>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323528" y="908720"/>
            <a:ext cx="8352928" cy="5539766"/>
          </a:xfrm>
          <a:prstGeom prst="rect">
            <a:avLst/>
          </a:prstGeom>
          <a:noFill/>
          <a:ln w="9525">
            <a:noFill/>
            <a:miter lim="800000"/>
            <a:headEnd/>
            <a:tailEnd/>
          </a:ln>
        </p:spPr>
      </p:pic>
    </p:spTree>
    <p:extLst>
      <p:ext uri="{BB962C8B-B14F-4D97-AF65-F5344CB8AC3E}">
        <p14:creationId xmlns:p14="http://schemas.microsoft.com/office/powerpoint/2010/main" val="217090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516216" y="260648"/>
            <a:ext cx="2304256" cy="576064"/>
          </a:xfrm>
          <a:prstGeom prst="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mn-lt"/>
              </a:rPr>
              <a:t>2. Baseline</a:t>
            </a:r>
          </a:p>
        </p:txBody>
      </p:sp>
      <p:sp>
        <p:nvSpPr>
          <p:cNvPr id="4" name="TextBox 3"/>
          <p:cNvSpPr txBox="1"/>
          <p:nvPr/>
        </p:nvSpPr>
        <p:spPr>
          <a:xfrm>
            <a:off x="683568" y="1412776"/>
            <a:ext cx="7704856" cy="2246769"/>
          </a:xfrm>
          <a:prstGeom prst="rect">
            <a:avLst/>
          </a:prstGeom>
          <a:noFill/>
        </p:spPr>
        <p:txBody>
          <a:bodyPr wrap="square" rtlCol="0">
            <a:spAutoFit/>
          </a:bodyPr>
          <a:lstStyle/>
          <a:p>
            <a:pPr>
              <a:buFontTx/>
              <a:buChar char="-"/>
            </a:pPr>
            <a:r>
              <a:rPr lang="en-GB" dirty="0" smtClean="0">
                <a:latin typeface="+mn-lt"/>
              </a:rPr>
              <a:t> Cut and dice by:</a:t>
            </a:r>
          </a:p>
          <a:p>
            <a:pPr lvl="1">
              <a:buFontTx/>
              <a:buChar char="-"/>
            </a:pPr>
            <a:r>
              <a:rPr lang="en-GB" dirty="0" smtClean="0">
                <a:latin typeface="+mn-lt"/>
              </a:rPr>
              <a:t>Property type</a:t>
            </a:r>
          </a:p>
          <a:p>
            <a:pPr lvl="1">
              <a:buFontTx/>
              <a:buChar char="-"/>
            </a:pPr>
            <a:r>
              <a:rPr lang="en-GB" dirty="0" smtClean="0">
                <a:latin typeface="+mn-lt"/>
              </a:rPr>
              <a:t>Age</a:t>
            </a:r>
          </a:p>
          <a:p>
            <a:pPr lvl="1">
              <a:buFontTx/>
              <a:buChar char="-"/>
            </a:pPr>
            <a:r>
              <a:rPr lang="en-GB" dirty="0" smtClean="0">
                <a:latin typeface="+mn-lt"/>
              </a:rPr>
              <a:t>Location (with GIS mapping)</a:t>
            </a:r>
          </a:p>
          <a:p>
            <a:pPr lvl="1"/>
            <a:endParaRPr lang="en-GB" dirty="0">
              <a:latin typeface="+mn-lt"/>
            </a:endParaRPr>
          </a:p>
        </p:txBody>
      </p:sp>
      <p:pic>
        <p:nvPicPr>
          <p:cNvPr id="9218" name="Picture 2"/>
          <p:cNvPicPr>
            <a:picLocks noChangeAspect="1" noChangeArrowheads="1"/>
          </p:cNvPicPr>
          <p:nvPr/>
        </p:nvPicPr>
        <p:blipFill>
          <a:blip r:embed="rId2" cstate="print"/>
          <a:srcRect/>
          <a:stretch>
            <a:fillRect/>
          </a:stretch>
        </p:blipFill>
        <p:spPr bwMode="auto">
          <a:xfrm>
            <a:off x="107504" y="1052735"/>
            <a:ext cx="3672408" cy="5372815"/>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3779912" y="994576"/>
            <a:ext cx="5256584" cy="5458760"/>
          </a:xfrm>
          <a:prstGeom prst="rect">
            <a:avLst/>
          </a:prstGeom>
          <a:noFill/>
          <a:ln w="9525">
            <a:noFill/>
            <a:miter lim="800000"/>
            <a:headEnd/>
            <a:tailEnd/>
          </a:ln>
        </p:spPr>
      </p:pic>
    </p:spTree>
    <p:extLst>
      <p:ext uri="{BB962C8B-B14F-4D97-AF65-F5344CB8AC3E}">
        <p14:creationId xmlns:p14="http://schemas.microsoft.com/office/powerpoint/2010/main" val="51364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516216" y="260648"/>
            <a:ext cx="2304256" cy="576064"/>
          </a:xfrm>
          <a:prstGeom prst="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mn-lt"/>
              </a:rPr>
              <a:t>2. Baseline</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87" t="3523" r="5338" b="49771"/>
          <a:stretch/>
        </p:blipFill>
        <p:spPr bwMode="auto">
          <a:xfrm>
            <a:off x="107503" y="40660"/>
            <a:ext cx="5282701" cy="3748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53" t="51807" r="9119"/>
          <a:stretch/>
        </p:blipFill>
        <p:spPr bwMode="auto">
          <a:xfrm>
            <a:off x="4788024" y="3553694"/>
            <a:ext cx="4322759" cy="3302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846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516216" y="260648"/>
            <a:ext cx="2304256" cy="1008112"/>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mn-lt"/>
              </a:rPr>
              <a:t>3. Programme</a:t>
            </a:r>
            <a:r>
              <a:rPr kumimoji="0" lang="en-GB" sz="2600" b="0" i="0" u="none" strike="noStrike" cap="none" normalizeH="0" dirty="0" smtClean="0">
                <a:ln>
                  <a:noFill/>
                </a:ln>
                <a:solidFill>
                  <a:schemeClr val="tx1"/>
                </a:solidFill>
                <a:effectLst/>
                <a:latin typeface="+mn-lt"/>
              </a:rPr>
              <a:t> Modelling</a:t>
            </a:r>
            <a:endParaRPr kumimoji="0" lang="en-GB" sz="2600" b="0" i="0" u="none" strike="noStrike" cap="none" normalizeH="0" baseline="0" dirty="0" smtClean="0">
              <a:ln>
                <a:noFill/>
              </a:ln>
              <a:solidFill>
                <a:schemeClr val="tx1"/>
              </a:solidFill>
              <a:effectLst/>
              <a:latin typeface="+mn-lt"/>
            </a:endParaRPr>
          </a:p>
        </p:txBody>
      </p:sp>
      <p:sp>
        <p:nvSpPr>
          <p:cNvPr id="5" name="TextBox 4"/>
          <p:cNvSpPr txBox="1"/>
          <p:nvPr/>
        </p:nvSpPr>
        <p:spPr>
          <a:xfrm>
            <a:off x="395536" y="260648"/>
            <a:ext cx="6264696" cy="3108543"/>
          </a:xfrm>
          <a:prstGeom prst="rect">
            <a:avLst/>
          </a:prstGeom>
          <a:noFill/>
        </p:spPr>
        <p:txBody>
          <a:bodyPr wrap="square" rtlCol="0">
            <a:spAutoFit/>
          </a:bodyPr>
          <a:lstStyle/>
          <a:p>
            <a:pPr>
              <a:buFontTx/>
              <a:buChar char="-"/>
            </a:pPr>
            <a:r>
              <a:rPr lang="en-GB" sz="2800" dirty="0" smtClean="0">
                <a:latin typeface="Arial" panose="020B0604020202020204" pitchFamily="34" charset="0"/>
                <a:cs typeface="Arial" panose="020B0604020202020204" pitchFamily="34" charset="0"/>
              </a:rPr>
              <a:t> </a:t>
            </a:r>
            <a:r>
              <a:rPr lang="en-GB" sz="2800" dirty="0" smtClean="0">
                <a:solidFill>
                  <a:srgbClr val="144C89"/>
                </a:solidFill>
                <a:latin typeface="Arial" panose="020B0604020202020204" pitchFamily="34" charset="0"/>
                <a:cs typeface="Arial" panose="020B0604020202020204" pitchFamily="34" charset="0"/>
              </a:rPr>
              <a:t>Where do planned works get you?</a:t>
            </a:r>
          </a:p>
          <a:p>
            <a:pPr marL="722313" lvl="1" indent="-265113">
              <a:buFontTx/>
              <a:buChar char="-"/>
            </a:pPr>
            <a:r>
              <a:rPr lang="en-GB" sz="2800" dirty="0" smtClean="0">
                <a:solidFill>
                  <a:srgbClr val="144C89"/>
                </a:solidFill>
                <a:latin typeface="Arial" panose="020B0604020202020204" pitchFamily="34" charset="0"/>
                <a:cs typeface="Arial" panose="020B0604020202020204" pitchFamily="34" charset="0"/>
              </a:rPr>
              <a:t>Boiler replacement and maintenance</a:t>
            </a:r>
          </a:p>
          <a:p>
            <a:pPr marL="722313" lvl="1" indent="-265113">
              <a:buFontTx/>
              <a:buChar char="-"/>
            </a:pPr>
            <a:r>
              <a:rPr lang="en-GB" sz="2800" dirty="0" smtClean="0">
                <a:solidFill>
                  <a:srgbClr val="144C89"/>
                </a:solidFill>
                <a:latin typeface="Arial" panose="020B0604020202020204" pitchFamily="34" charset="0"/>
                <a:cs typeface="Arial" panose="020B0604020202020204" pitchFamily="34" charset="0"/>
              </a:rPr>
              <a:t>Planned Maintenance</a:t>
            </a:r>
          </a:p>
          <a:p>
            <a:pPr marL="722313" lvl="1" indent="-265113">
              <a:buFontTx/>
              <a:buChar char="-"/>
            </a:pPr>
            <a:r>
              <a:rPr lang="en-GB" sz="2800" dirty="0" smtClean="0">
                <a:solidFill>
                  <a:srgbClr val="144C89"/>
                </a:solidFill>
                <a:latin typeface="Arial" panose="020B0604020202020204" pitchFamily="34" charset="0"/>
                <a:cs typeface="Arial" panose="020B0604020202020204" pitchFamily="34" charset="0"/>
              </a:rPr>
              <a:t>Major works</a:t>
            </a:r>
          </a:p>
          <a:p>
            <a:pPr marL="722313" lvl="1" indent="-265113">
              <a:buFontTx/>
              <a:buChar char="-"/>
            </a:pPr>
            <a:r>
              <a:rPr lang="en-GB" sz="2800" dirty="0" smtClean="0">
                <a:solidFill>
                  <a:srgbClr val="144C89"/>
                </a:solidFill>
                <a:latin typeface="Arial" panose="020B0604020202020204" pitchFamily="34" charset="0"/>
                <a:cs typeface="Arial" panose="020B0604020202020204" pitchFamily="34" charset="0"/>
              </a:rPr>
              <a:t>Voids</a:t>
            </a:r>
          </a:p>
          <a:p>
            <a:pPr>
              <a:buFontTx/>
              <a:buChar char="-"/>
            </a:pPr>
            <a:r>
              <a:rPr lang="en-GB" sz="2800" dirty="0" smtClean="0">
                <a:solidFill>
                  <a:srgbClr val="144C89"/>
                </a:solidFill>
                <a:latin typeface="Arial" panose="020B0604020202020204" pitchFamily="34" charset="0"/>
                <a:cs typeface="Arial" panose="020B0604020202020204" pitchFamily="34" charset="0"/>
              </a:rPr>
              <a:t> How far are future plans?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38" y="3384376"/>
            <a:ext cx="7949994"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212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9512" y="1484784"/>
            <a:ext cx="8856984" cy="4037455"/>
          </a:xfrm>
          <a:prstGeom prst="rect">
            <a:avLst/>
          </a:prstGeom>
          <a:noFill/>
          <a:ln w="9525">
            <a:noFill/>
            <a:miter lim="800000"/>
            <a:headEnd/>
            <a:tailEnd/>
          </a:ln>
        </p:spPr>
      </p:pic>
      <p:sp>
        <p:nvSpPr>
          <p:cNvPr id="3" name="Rectangle 2"/>
          <p:cNvSpPr/>
          <p:nvPr/>
        </p:nvSpPr>
        <p:spPr bwMode="auto">
          <a:xfrm>
            <a:off x="6516216" y="260648"/>
            <a:ext cx="2304256" cy="1008112"/>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mn-lt"/>
              </a:rPr>
              <a:t>3. Programme</a:t>
            </a:r>
            <a:r>
              <a:rPr kumimoji="0" lang="en-GB" sz="2600" b="0" i="0" u="none" strike="noStrike" cap="none" normalizeH="0" dirty="0" smtClean="0">
                <a:ln>
                  <a:noFill/>
                </a:ln>
                <a:solidFill>
                  <a:schemeClr val="tx1"/>
                </a:solidFill>
                <a:effectLst/>
                <a:latin typeface="+mn-lt"/>
              </a:rPr>
              <a:t> Modelling</a:t>
            </a:r>
            <a:endParaRPr kumimoji="0" lang="en-GB" sz="2600" b="0" i="0" u="none" strike="noStrike" cap="none" normalizeH="0" baseline="0" dirty="0" smtClean="0">
              <a:ln>
                <a:noFill/>
              </a:ln>
              <a:solidFill>
                <a:schemeClr val="tx1"/>
              </a:solidFill>
              <a:effectLst/>
              <a:latin typeface="+mn-lt"/>
            </a:endParaRPr>
          </a:p>
        </p:txBody>
      </p:sp>
    </p:spTree>
    <p:extLst>
      <p:ext uri="{BB962C8B-B14F-4D97-AF65-F5344CB8AC3E}">
        <p14:creationId xmlns:p14="http://schemas.microsoft.com/office/powerpoint/2010/main" val="38963912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236296" y="260648"/>
            <a:ext cx="1656184" cy="936104"/>
          </a:xfrm>
          <a:prstGeom prst="rect">
            <a:avLst/>
          </a:prstGeom>
          <a:solidFill>
            <a:schemeClr val="accent3">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mn-lt"/>
              </a:rPr>
              <a:t>4. GAP analysis</a:t>
            </a:r>
          </a:p>
        </p:txBody>
      </p:sp>
      <p:sp>
        <p:nvSpPr>
          <p:cNvPr id="5" name="TextBox 4"/>
          <p:cNvSpPr txBox="1"/>
          <p:nvPr/>
        </p:nvSpPr>
        <p:spPr>
          <a:xfrm>
            <a:off x="179512" y="548680"/>
            <a:ext cx="6840760" cy="1815882"/>
          </a:xfrm>
          <a:prstGeom prst="rect">
            <a:avLst/>
          </a:prstGeom>
          <a:noFill/>
        </p:spPr>
        <p:txBody>
          <a:bodyPr wrap="square" rtlCol="0">
            <a:spAutoFit/>
          </a:bodyPr>
          <a:lstStyle/>
          <a:p>
            <a:r>
              <a:rPr lang="en-GB" sz="2800" dirty="0" smtClean="0">
                <a:solidFill>
                  <a:srgbClr val="144C89"/>
                </a:solidFill>
                <a:latin typeface="Arial" panose="020B0604020202020204" pitchFamily="34" charset="0"/>
                <a:cs typeface="Arial" panose="020B0604020202020204" pitchFamily="34" charset="0"/>
              </a:rPr>
              <a:t>EPC recommendations:</a:t>
            </a:r>
          </a:p>
          <a:p>
            <a:pPr marL="361950" indent="-361950"/>
            <a:r>
              <a:rPr lang="en-GB" sz="2800" dirty="0" smtClean="0">
                <a:solidFill>
                  <a:srgbClr val="144C89"/>
                </a:solidFill>
                <a:latin typeface="Arial" panose="020B0604020202020204" pitchFamily="34" charset="0"/>
                <a:cs typeface="Arial" panose="020B0604020202020204" pitchFamily="34" charset="0"/>
              </a:rPr>
              <a:t> - Static prices</a:t>
            </a:r>
          </a:p>
          <a:p>
            <a:pPr marL="361950" indent="-361950"/>
            <a:r>
              <a:rPr lang="en-GB" sz="2800" dirty="0" smtClean="0">
                <a:solidFill>
                  <a:srgbClr val="144C89"/>
                </a:solidFill>
                <a:latin typeface="Arial" panose="020B0604020202020204" pitchFamily="34" charset="0"/>
                <a:cs typeface="Arial" panose="020B0604020202020204" pitchFamily="34" charset="0"/>
              </a:rPr>
              <a:t> - Defined measures </a:t>
            </a:r>
            <a:r>
              <a:rPr lang="en-GB" sz="2800" b="1" dirty="0" smtClean="0">
                <a:solidFill>
                  <a:srgbClr val="144C89"/>
                </a:solidFill>
                <a:latin typeface="Arial" panose="020B0604020202020204" pitchFamily="34" charset="0"/>
                <a:cs typeface="Arial" panose="020B0604020202020204" pitchFamily="34" charset="0"/>
              </a:rPr>
              <a:t>order</a:t>
            </a:r>
          </a:p>
          <a:p>
            <a:pPr marL="361950" indent="-361950"/>
            <a:r>
              <a:rPr lang="en-GB" sz="2800" dirty="0" smtClean="0">
                <a:solidFill>
                  <a:srgbClr val="144C89"/>
                </a:solidFill>
                <a:latin typeface="Arial" panose="020B0604020202020204" pitchFamily="34" charset="0"/>
                <a:cs typeface="Arial" panose="020B0604020202020204" pitchFamily="34" charset="0"/>
              </a:rPr>
              <a:t> - Limited </a:t>
            </a:r>
            <a:r>
              <a:rPr lang="en-GB" sz="2800" b="1" dirty="0" smtClean="0">
                <a:solidFill>
                  <a:srgbClr val="144C89"/>
                </a:solidFill>
                <a:latin typeface="Arial" panose="020B0604020202020204" pitchFamily="34" charset="0"/>
                <a:cs typeface="Arial" panose="020B0604020202020204" pitchFamily="34" charset="0"/>
              </a:rPr>
              <a:t>number of recommendations</a:t>
            </a:r>
          </a:p>
        </p:txBody>
      </p:sp>
      <p:sp>
        <p:nvSpPr>
          <p:cNvPr id="6" name="TextBox 5"/>
          <p:cNvSpPr txBox="1"/>
          <p:nvPr/>
        </p:nvSpPr>
        <p:spPr>
          <a:xfrm>
            <a:off x="179512" y="3212976"/>
            <a:ext cx="8712968" cy="2677656"/>
          </a:xfrm>
          <a:prstGeom prst="rect">
            <a:avLst/>
          </a:prstGeom>
          <a:noFill/>
          <a:ln>
            <a:noFill/>
          </a:ln>
        </p:spPr>
        <p:txBody>
          <a:bodyPr wrap="square" rtlCol="0">
            <a:spAutoFit/>
          </a:bodyPr>
          <a:lstStyle/>
          <a:p>
            <a:r>
              <a:rPr lang="en-GB" sz="2800" dirty="0">
                <a:solidFill>
                  <a:srgbClr val="144C89"/>
                </a:solidFill>
                <a:latin typeface="Arial" panose="020B0604020202020204" pitchFamily="34" charset="0"/>
                <a:cs typeface="Arial" panose="020B0604020202020204" pitchFamily="34" charset="0"/>
              </a:rPr>
              <a:t>Most cost effective way to get to your </a:t>
            </a:r>
            <a:r>
              <a:rPr lang="en-GB" sz="2800" dirty="0" smtClean="0">
                <a:solidFill>
                  <a:srgbClr val="144C89"/>
                </a:solidFill>
                <a:latin typeface="Arial" panose="020B0604020202020204" pitchFamily="34" charset="0"/>
                <a:cs typeface="Arial" panose="020B0604020202020204" pitchFamily="34" charset="0"/>
              </a:rPr>
              <a:t>standard</a:t>
            </a:r>
            <a:r>
              <a:rPr lang="en-GB" sz="2800" dirty="0">
                <a:solidFill>
                  <a:srgbClr val="144C89"/>
                </a:solidFill>
                <a:latin typeface="Arial" panose="020B0604020202020204" pitchFamily="34" charset="0"/>
                <a:cs typeface="Arial" panose="020B0604020202020204" pitchFamily="34" charset="0"/>
              </a:rPr>
              <a:t>:</a:t>
            </a:r>
          </a:p>
          <a:p>
            <a:pPr>
              <a:buFontTx/>
              <a:buChar char="-"/>
            </a:pPr>
            <a:r>
              <a:rPr lang="en-GB" sz="2800" dirty="0" smtClean="0">
                <a:solidFill>
                  <a:srgbClr val="144C89"/>
                </a:solidFill>
                <a:latin typeface="Arial" panose="020B0604020202020204" pitchFamily="34" charset="0"/>
                <a:cs typeface="Arial" panose="020B0604020202020204" pitchFamily="34" charset="0"/>
              </a:rPr>
              <a:t> Additions to planned works</a:t>
            </a:r>
          </a:p>
          <a:p>
            <a:pPr>
              <a:buFontTx/>
              <a:buChar char="-"/>
            </a:pPr>
            <a:r>
              <a:rPr lang="en-GB" sz="2800" dirty="0">
                <a:solidFill>
                  <a:srgbClr val="144C89"/>
                </a:solidFill>
                <a:latin typeface="Arial" panose="020B0604020202020204" pitchFamily="34" charset="0"/>
                <a:cs typeface="Arial" panose="020B0604020202020204" pitchFamily="34" charset="0"/>
              </a:rPr>
              <a:t> </a:t>
            </a:r>
            <a:r>
              <a:rPr lang="en-GB" sz="2800" dirty="0" smtClean="0">
                <a:solidFill>
                  <a:srgbClr val="144C89"/>
                </a:solidFill>
                <a:latin typeface="Arial" panose="020B0604020202020204" pitchFamily="34" charset="0"/>
                <a:cs typeface="Arial" panose="020B0604020202020204" pitchFamily="34" charset="0"/>
              </a:rPr>
              <a:t>Integrated </a:t>
            </a:r>
            <a:r>
              <a:rPr lang="en-GB" sz="2800" dirty="0">
                <a:solidFill>
                  <a:srgbClr val="144C89"/>
                </a:solidFill>
                <a:latin typeface="Arial" panose="020B0604020202020204" pitchFamily="34" charset="0"/>
                <a:cs typeface="Arial" panose="020B0604020202020204" pitchFamily="34" charset="0"/>
              </a:rPr>
              <a:t>programmes reduce overall cost</a:t>
            </a:r>
          </a:p>
          <a:p>
            <a:pPr>
              <a:buFontTx/>
              <a:buChar char="-"/>
            </a:pPr>
            <a:r>
              <a:rPr lang="en-GB" sz="2800" dirty="0" smtClean="0">
                <a:solidFill>
                  <a:srgbClr val="144C89"/>
                </a:solidFill>
                <a:latin typeface="Arial" panose="020B0604020202020204" pitchFamily="34" charset="0"/>
                <a:cs typeface="Arial" panose="020B0604020202020204" pitchFamily="34" charset="0"/>
              </a:rPr>
              <a:t> Changes to planned works</a:t>
            </a:r>
          </a:p>
          <a:p>
            <a:pPr>
              <a:buFontTx/>
              <a:buChar char="-"/>
            </a:pPr>
            <a:r>
              <a:rPr lang="en-GB" sz="2800" dirty="0" smtClean="0">
                <a:solidFill>
                  <a:srgbClr val="144C89"/>
                </a:solidFill>
                <a:latin typeface="Arial" panose="020B0604020202020204" pitchFamily="34" charset="0"/>
                <a:cs typeface="Arial" panose="020B0604020202020204" pitchFamily="34" charset="0"/>
              </a:rPr>
              <a:t> Speeding up planned works</a:t>
            </a:r>
          </a:p>
          <a:p>
            <a:pPr>
              <a:buFontTx/>
              <a:buChar char="-"/>
            </a:pPr>
            <a:r>
              <a:rPr lang="en-GB" sz="2800" dirty="0" smtClean="0">
                <a:solidFill>
                  <a:srgbClr val="144C89"/>
                </a:solidFill>
                <a:latin typeface="Arial" panose="020B0604020202020204" pitchFamily="34" charset="0"/>
                <a:cs typeface="Arial" panose="020B0604020202020204" pitchFamily="34" charset="0"/>
              </a:rPr>
              <a:t> Funding – how can this be leveraged</a:t>
            </a:r>
          </a:p>
        </p:txBody>
      </p:sp>
    </p:spTree>
    <p:extLst>
      <p:ext uri="{BB962C8B-B14F-4D97-AF65-F5344CB8AC3E}">
        <p14:creationId xmlns:p14="http://schemas.microsoft.com/office/powerpoint/2010/main" val="94781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5496" y="260648"/>
            <a:ext cx="9001000" cy="5926343"/>
          </a:xfrm>
          <a:prstGeom prst="rect">
            <a:avLst/>
          </a:prstGeom>
          <a:noFill/>
          <a:ln w="25400">
            <a:solidFill>
              <a:schemeClr val="tx1"/>
            </a:solidFill>
            <a:miter lim="800000"/>
            <a:headEnd/>
            <a:tailEnd/>
          </a:ln>
        </p:spPr>
      </p:pic>
      <p:sp>
        <p:nvSpPr>
          <p:cNvPr id="3" name="Oval 2"/>
          <p:cNvSpPr/>
          <p:nvPr/>
        </p:nvSpPr>
        <p:spPr bwMode="auto">
          <a:xfrm>
            <a:off x="5935596" y="3068960"/>
            <a:ext cx="292588" cy="2016224"/>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tx1"/>
              </a:solidFill>
              <a:effectLst/>
              <a:latin typeface="Times" pitchFamily="18" charset="0"/>
            </a:endParaRPr>
          </a:p>
        </p:txBody>
      </p:sp>
      <p:sp>
        <p:nvSpPr>
          <p:cNvPr id="4" name="Oval 3"/>
          <p:cNvSpPr/>
          <p:nvPr/>
        </p:nvSpPr>
        <p:spPr bwMode="auto">
          <a:xfrm>
            <a:off x="5862449" y="1628800"/>
            <a:ext cx="365735" cy="576064"/>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tx1"/>
              </a:solidFill>
              <a:effectLst/>
              <a:latin typeface="Times" pitchFamily="18" charset="0"/>
            </a:endParaRPr>
          </a:p>
        </p:txBody>
      </p:sp>
      <p:sp>
        <p:nvSpPr>
          <p:cNvPr id="5" name="Oval 4"/>
          <p:cNvSpPr/>
          <p:nvPr/>
        </p:nvSpPr>
        <p:spPr bwMode="auto">
          <a:xfrm>
            <a:off x="5935596" y="3140968"/>
            <a:ext cx="292588" cy="288032"/>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tx1"/>
              </a:solidFill>
              <a:effectLst/>
              <a:latin typeface="Times" pitchFamily="18" charset="0"/>
            </a:endParaRPr>
          </a:p>
        </p:txBody>
      </p:sp>
      <p:sp>
        <p:nvSpPr>
          <p:cNvPr id="6" name="Rectangle 5"/>
          <p:cNvSpPr/>
          <p:nvPr/>
        </p:nvSpPr>
        <p:spPr bwMode="auto">
          <a:xfrm>
            <a:off x="7236296" y="260648"/>
            <a:ext cx="1656184" cy="936104"/>
          </a:xfrm>
          <a:prstGeom prst="rect">
            <a:avLst/>
          </a:prstGeom>
          <a:solidFill>
            <a:schemeClr val="accent3">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mn-lt"/>
              </a:rPr>
              <a:t>4. GAP analysis</a:t>
            </a:r>
          </a:p>
        </p:txBody>
      </p:sp>
    </p:spTree>
    <p:extLst>
      <p:ext uri="{BB962C8B-B14F-4D97-AF65-F5344CB8AC3E}">
        <p14:creationId xmlns:p14="http://schemas.microsoft.com/office/powerpoint/2010/main" val="69611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04775" y="1100138"/>
            <a:ext cx="8934450" cy="4657725"/>
          </a:xfrm>
          <a:prstGeom prst="rect">
            <a:avLst/>
          </a:prstGeom>
          <a:noFill/>
          <a:ln w="9525">
            <a:noFill/>
            <a:miter lim="800000"/>
            <a:headEnd/>
            <a:tailEnd/>
          </a:ln>
        </p:spPr>
      </p:pic>
      <p:sp>
        <p:nvSpPr>
          <p:cNvPr id="3" name="Oval 2"/>
          <p:cNvSpPr/>
          <p:nvPr/>
        </p:nvSpPr>
        <p:spPr bwMode="auto">
          <a:xfrm>
            <a:off x="7092280" y="3573016"/>
            <a:ext cx="1907704" cy="864096"/>
          </a:xfrm>
          <a:prstGeom prst="ellipse">
            <a:avLst/>
          </a:prstGeom>
          <a:noFill/>
          <a:ln w="25400" cap="flat" cmpd="sng" algn="ctr">
            <a:solidFill>
              <a:schemeClr val="accent4">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tx1"/>
              </a:solidFill>
              <a:effectLst/>
              <a:latin typeface="Times" pitchFamily="18" charset="0"/>
            </a:endParaRPr>
          </a:p>
        </p:txBody>
      </p:sp>
      <p:sp>
        <p:nvSpPr>
          <p:cNvPr id="4" name="Rectangle 3"/>
          <p:cNvSpPr/>
          <p:nvPr/>
        </p:nvSpPr>
        <p:spPr bwMode="auto">
          <a:xfrm>
            <a:off x="7236296" y="260648"/>
            <a:ext cx="1656184" cy="936104"/>
          </a:xfrm>
          <a:prstGeom prst="rect">
            <a:avLst/>
          </a:prstGeom>
          <a:solidFill>
            <a:schemeClr val="accent3">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600" b="0" i="0" u="none" strike="noStrike" cap="none" normalizeH="0" baseline="0" dirty="0" smtClean="0">
                <a:ln>
                  <a:noFill/>
                </a:ln>
                <a:solidFill>
                  <a:schemeClr val="tx1"/>
                </a:solidFill>
                <a:effectLst/>
                <a:latin typeface="+mn-lt"/>
              </a:rPr>
              <a:t>4. GAP analysis</a:t>
            </a:r>
          </a:p>
        </p:txBody>
      </p:sp>
    </p:spTree>
    <p:extLst>
      <p:ext uri="{BB962C8B-B14F-4D97-AF65-F5344CB8AC3E}">
        <p14:creationId xmlns:p14="http://schemas.microsoft.com/office/powerpoint/2010/main" val="260109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11188" y="620688"/>
            <a:ext cx="6096000" cy="782637"/>
          </a:xfrm>
        </p:spPr>
        <p:txBody>
          <a:bodyPr/>
          <a:lstStyle/>
          <a:p>
            <a:pPr algn="l" eaLnBrk="1" hangingPunct="1"/>
            <a:r>
              <a:rPr lang="en-GB" sz="4400" dirty="0" smtClean="0">
                <a:solidFill>
                  <a:srgbClr val="142F65"/>
                </a:solidFill>
                <a:latin typeface="Arial" charset="0"/>
                <a:cs typeface="Arial" charset="0"/>
              </a:rPr>
              <a:t>Introduction</a:t>
            </a:r>
            <a:endParaRPr lang="en-GB" sz="6000" dirty="0" smtClean="0">
              <a:latin typeface="Arial" charset="0"/>
              <a:cs typeface="Arial" charset="0"/>
            </a:endParaRPr>
          </a:p>
        </p:txBody>
      </p:sp>
      <p:sp>
        <p:nvSpPr>
          <p:cNvPr id="7178" name="Rectangle 10"/>
          <p:cNvSpPr>
            <a:spLocks noGrp="1" noChangeArrowheads="1"/>
          </p:cNvSpPr>
          <p:nvPr>
            <p:ph idx="1"/>
          </p:nvPr>
        </p:nvSpPr>
        <p:spPr>
          <a:xfrm>
            <a:off x="611560" y="1916113"/>
            <a:ext cx="7415213" cy="4114800"/>
          </a:xfrm>
        </p:spPr>
        <p:txBody>
          <a:bodyPr/>
          <a:lstStyle/>
          <a:p>
            <a:pPr eaLnBrk="1" hangingPunct="1">
              <a:buFontTx/>
              <a:buBlip>
                <a:blip r:embed="rId3"/>
              </a:buBlip>
            </a:pPr>
            <a:r>
              <a:rPr lang="en-GB" sz="2400" dirty="0" smtClean="0">
                <a:solidFill>
                  <a:srgbClr val="142F65"/>
                </a:solidFill>
                <a:latin typeface="Arial" charset="0"/>
                <a:cs typeface="Arial" charset="0"/>
              </a:rPr>
              <a:t>Parity Projects</a:t>
            </a:r>
          </a:p>
          <a:p>
            <a:pPr eaLnBrk="1" hangingPunct="1">
              <a:buBlip>
                <a:blip r:embed="rId3"/>
              </a:buBlip>
            </a:pPr>
            <a:r>
              <a:rPr lang="en-GB" sz="2400" dirty="0">
                <a:solidFill>
                  <a:srgbClr val="142F65"/>
                </a:solidFill>
                <a:latin typeface="Arial" charset="0"/>
                <a:cs typeface="Arial" charset="0"/>
              </a:rPr>
              <a:t>Basics we ought to be aware of</a:t>
            </a:r>
          </a:p>
          <a:p>
            <a:pPr eaLnBrk="1" hangingPunct="1">
              <a:buBlip>
                <a:blip r:embed="rId3"/>
              </a:buBlip>
            </a:pPr>
            <a:r>
              <a:rPr lang="en-GB" sz="2400" dirty="0">
                <a:solidFill>
                  <a:srgbClr val="142F65"/>
                </a:solidFill>
                <a:latin typeface="Arial" charset="0"/>
                <a:cs typeface="Arial" charset="0"/>
              </a:rPr>
              <a:t>How is asset investment generally done?</a:t>
            </a:r>
          </a:p>
          <a:p>
            <a:pPr eaLnBrk="1" hangingPunct="1">
              <a:buBlip>
                <a:blip r:embed="rId3"/>
              </a:buBlip>
            </a:pPr>
            <a:r>
              <a:rPr lang="en-GB" sz="2400" dirty="0">
                <a:solidFill>
                  <a:srgbClr val="142F65"/>
                </a:solidFill>
                <a:latin typeface="Arial" charset="0"/>
                <a:cs typeface="Arial" charset="0"/>
              </a:rPr>
              <a:t>How do we do asset investment with our clients at PP?</a:t>
            </a:r>
          </a:p>
          <a:p>
            <a:pPr eaLnBrk="1" hangingPunct="1">
              <a:buBlip>
                <a:blip r:embed="rId3"/>
              </a:buBlip>
            </a:pPr>
            <a:r>
              <a:rPr lang="en-GB" sz="2400" dirty="0">
                <a:solidFill>
                  <a:srgbClr val="142F65"/>
                </a:solidFill>
                <a:latin typeface="Arial" charset="0"/>
                <a:cs typeface="Arial" charset="0"/>
              </a:rPr>
              <a:t>What’s the ultimate? – where are we headed?</a:t>
            </a:r>
          </a:p>
          <a:p>
            <a:pPr eaLnBrk="1" hangingPunct="1">
              <a:buFontTx/>
              <a:buBlip>
                <a:blip r:embed="rId3"/>
              </a:buBlip>
            </a:pPr>
            <a:r>
              <a:rPr lang="en-GB" sz="2400" dirty="0" smtClean="0">
                <a:solidFill>
                  <a:srgbClr val="142F65"/>
                </a:solidFill>
                <a:latin typeface="Arial" charset="0"/>
                <a:cs typeface="Arial" charset="0"/>
              </a:rPr>
              <a:t>Questions</a:t>
            </a:r>
          </a:p>
          <a:p>
            <a:pPr eaLnBrk="1" hangingPunct="1">
              <a:buFontTx/>
              <a:buNone/>
            </a:pPr>
            <a:endParaRPr lang="en-GB" sz="2400" dirty="0" smtClean="0">
              <a:solidFill>
                <a:srgbClr val="142F65"/>
              </a:solidFill>
              <a:latin typeface="Arial" charset="0"/>
              <a:cs typeface="Arial" charset="0"/>
            </a:endParaRPr>
          </a:p>
        </p:txBody>
      </p:sp>
    </p:spTree>
    <p:extLst>
      <p:ext uri="{BB962C8B-B14F-4D97-AF65-F5344CB8AC3E}">
        <p14:creationId xmlns:p14="http://schemas.microsoft.com/office/powerpoint/2010/main" val="428083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208184" y="116632"/>
            <a:ext cx="1905000" cy="457200"/>
          </a:xfrm>
          <a:prstGeom prst="rect">
            <a:avLst/>
          </a:prstGeom>
        </p:spPr>
        <p:txBody>
          <a:bodyPr/>
          <a:lstStyle/>
          <a:p>
            <a:pPr>
              <a:defRPr/>
            </a:pPr>
            <a:fld id="{17165638-3B49-4918-B286-F7FB4DF4CE42}" type="slidenum">
              <a:rPr lang="en-GB" smtClean="0"/>
              <a:pPr>
                <a:defRPr/>
              </a:pPr>
              <a:t>20</a:t>
            </a:fld>
            <a:endParaRPr lang="en-GB" dirty="0">
              <a:solidFill>
                <a:schemeClr val="tx1"/>
              </a:solidFill>
              <a:latin typeface="Times" pitchFamily="18" charset="0"/>
            </a:endParaRPr>
          </a:p>
        </p:txBody>
      </p:sp>
      <p:sp>
        <p:nvSpPr>
          <p:cNvPr id="5" name="Rectangle 2"/>
          <p:cNvSpPr>
            <a:spLocks noChangeArrowheads="1"/>
          </p:cNvSpPr>
          <p:nvPr/>
        </p:nvSpPr>
        <p:spPr bwMode="auto">
          <a:xfrm>
            <a:off x="467544" y="558130"/>
            <a:ext cx="8280920" cy="782638"/>
          </a:xfrm>
          <a:prstGeom prst="rect">
            <a:avLst/>
          </a:prstGeom>
          <a:noFill/>
          <a:ln w="9525">
            <a:noFill/>
            <a:miter lim="800000"/>
            <a:headEnd/>
            <a:tailEnd/>
          </a:ln>
          <a:effectLst/>
        </p:spPr>
        <p:txBody>
          <a:bodyPr anchor="ctr"/>
          <a:lstStyle/>
          <a:p>
            <a:pPr eaLnBrk="1" hangingPunct="1"/>
            <a:r>
              <a:rPr lang="en-GB" sz="4400" dirty="0" smtClean="0">
                <a:solidFill>
                  <a:srgbClr val="142F65"/>
                </a:solidFill>
                <a:latin typeface="Arial" panose="020B0604020202020204" pitchFamily="34" charset="0"/>
                <a:cs typeface="Arial" panose="020B0604020202020204" pitchFamily="34" charset="0"/>
              </a:rPr>
              <a:t>Presenting the results:</a:t>
            </a:r>
            <a:endParaRPr lang="en-GB" sz="4400" dirty="0">
              <a:solidFill>
                <a:srgbClr val="142F65"/>
              </a:solidFill>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42" y="1287567"/>
            <a:ext cx="9157342" cy="56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512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208184" y="116632"/>
            <a:ext cx="1905000" cy="457200"/>
          </a:xfrm>
          <a:prstGeom prst="rect">
            <a:avLst/>
          </a:prstGeom>
        </p:spPr>
        <p:txBody>
          <a:bodyPr/>
          <a:lstStyle/>
          <a:p>
            <a:pPr>
              <a:defRPr/>
            </a:pPr>
            <a:fld id="{17165638-3B49-4918-B286-F7FB4DF4CE42}" type="slidenum">
              <a:rPr lang="en-GB" smtClean="0"/>
              <a:pPr>
                <a:defRPr/>
              </a:pPr>
              <a:t>21</a:t>
            </a:fld>
            <a:endParaRPr lang="en-GB" dirty="0">
              <a:solidFill>
                <a:schemeClr val="tx1"/>
              </a:solidFill>
              <a:latin typeface="Times" pitchFamily="18" charset="0"/>
            </a:endParaRPr>
          </a:p>
        </p:txBody>
      </p:sp>
      <p:sp>
        <p:nvSpPr>
          <p:cNvPr id="5" name="Rectangle 2"/>
          <p:cNvSpPr>
            <a:spLocks noChangeArrowheads="1"/>
          </p:cNvSpPr>
          <p:nvPr/>
        </p:nvSpPr>
        <p:spPr bwMode="auto">
          <a:xfrm>
            <a:off x="467544" y="558130"/>
            <a:ext cx="8280920" cy="782638"/>
          </a:xfrm>
          <a:prstGeom prst="rect">
            <a:avLst/>
          </a:prstGeom>
          <a:noFill/>
          <a:ln w="9525">
            <a:noFill/>
            <a:miter lim="800000"/>
            <a:headEnd/>
            <a:tailEnd/>
          </a:ln>
          <a:effectLst/>
        </p:spPr>
        <p:txBody>
          <a:bodyPr anchor="ctr"/>
          <a:lstStyle/>
          <a:p>
            <a:pPr eaLnBrk="1" hangingPunct="1"/>
            <a:r>
              <a:rPr lang="en-GB" sz="4400" dirty="0" smtClean="0">
                <a:solidFill>
                  <a:srgbClr val="142F65"/>
                </a:solidFill>
                <a:latin typeface="Arial" panose="020B0604020202020204" pitchFamily="34" charset="0"/>
                <a:cs typeface="Arial" panose="020B0604020202020204" pitchFamily="34" charset="0"/>
              </a:rPr>
              <a:t>Presenting the results:</a:t>
            </a:r>
            <a:endParaRPr lang="en-GB" sz="4400" dirty="0">
              <a:solidFill>
                <a:srgbClr val="142F65"/>
              </a:solidFill>
              <a:latin typeface="Arial" panose="020B0604020202020204" pitchFamily="34" charset="0"/>
              <a:cs typeface="Arial" panose="020B0604020202020204" pitchFamily="34" charset="0"/>
            </a:endParaRPr>
          </a:p>
        </p:txBody>
      </p:sp>
      <p:grpSp>
        <p:nvGrpSpPr>
          <p:cNvPr id="6" name="Group 5"/>
          <p:cNvGrpSpPr/>
          <p:nvPr/>
        </p:nvGrpSpPr>
        <p:grpSpPr>
          <a:xfrm>
            <a:off x="35496" y="1700808"/>
            <a:ext cx="9028700" cy="4896544"/>
            <a:chOff x="0" y="0"/>
            <a:chExt cx="5709684" cy="3179135"/>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3895" r="1755" b="37769"/>
            <a:stretch/>
          </p:blipFill>
          <p:spPr bwMode="auto">
            <a:xfrm>
              <a:off x="0" y="0"/>
              <a:ext cx="5050466" cy="1913861"/>
            </a:xfrm>
            <a:prstGeom prst="rect">
              <a:avLst/>
            </a:prstGeom>
            <a:ln>
              <a:solidFill>
                <a:schemeClr val="bg1"/>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571" t="20749" r="12381" b="35273"/>
            <a:stretch/>
          </p:blipFill>
          <p:spPr bwMode="auto">
            <a:xfrm>
              <a:off x="574159" y="1541721"/>
              <a:ext cx="4072269" cy="1637414"/>
            </a:xfrm>
            <a:prstGeom prst="rect">
              <a:avLst/>
            </a:prstGeom>
            <a:ln>
              <a:solidFill>
                <a:schemeClr val="bg1"/>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619" t="20950" r="26824" b="36212"/>
            <a:stretch/>
          </p:blipFill>
          <p:spPr bwMode="auto">
            <a:xfrm>
              <a:off x="2339163" y="818707"/>
              <a:ext cx="3370521" cy="1573619"/>
            </a:xfrm>
            <a:prstGeom prst="rect">
              <a:avLst/>
            </a:prstGeom>
            <a:ln w="12700">
              <a:solidFill>
                <a:schemeClr val="bg1"/>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2738934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208184" y="116632"/>
            <a:ext cx="1905000" cy="457200"/>
          </a:xfrm>
          <a:prstGeom prst="rect">
            <a:avLst/>
          </a:prstGeom>
        </p:spPr>
        <p:txBody>
          <a:bodyPr/>
          <a:lstStyle/>
          <a:p>
            <a:pPr>
              <a:defRPr/>
            </a:pPr>
            <a:fld id="{17165638-3B49-4918-B286-F7FB4DF4CE42}" type="slidenum">
              <a:rPr lang="en-GB" smtClean="0"/>
              <a:pPr>
                <a:defRPr/>
              </a:pPr>
              <a:t>22</a:t>
            </a:fld>
            <a:endParaRPr lang="en-GB" dirty="0">
              <a:solidFill>
                <a:schemeClr val="tx1"/>
              </a:solidFill>
              <a:latin typeface="Times" pitchFamily="18" charset="0"/>
            </a:endParaRPr>
          </a:p>
        </p:txBody>
      </p:sp>
      <p:sp>
        <p:nvSpPr>
          <p:cNvPr id="4" name="Rectangle 2"/>
          <p:cNvSpPr>
            <a:spLocks noChangeArrowheads="1"/>
          </p:cNvSpPr>
          <p:nvPr/>
        </p:nvSpPr>
        <p:spPr bwMode="auto">
          <a:xfrm>
            <a:off x="467544" y="3366442"/>
            <a:ext cx="9144000" cy="782638"/>
          </a:xfrm>
          <a:prstGeom prst="rect">
            <a:avLst/>
          </a:prstGeom>
          <a:noFill/>
          <a:ln w="9525">
            <a:noFill/>
            <a:miter lim="800000"/>
            <a:headEnd/>
            <a:tailEnd/>
          </a:ln>
          <a:effectLst/>
        </p:spPr>
        <p:txBody>
          <a:bodyPr anchor="ctr"/>
          <a:lstStyle/>
          <a:p>
            <a:pPr marL="571500" indent="-571500" eaLnBrk="1" hangingPunct="1">
              <a:buFont typeface="Arial" panose="020B0604020202020204" pitchFamily="34" charset="0"/>
              <a:buChar char="•"/>
            </a:pPr>
            <a:r>
              <a:rPr lang="en-GB" sz="3600" dirty="0" smtClean="0">
                <a:solidFill>
                  <a:srgbClr val="142F65"/>
                </a:solidFill>
                <a:latin typeface="Arial" panose="020B0604020202020204" pitchFamily="34" charset="0"/>
                <a:cs typeface="Arial" panose="020B0604020202020204" pitchFamily="34" charset="0"/>
              </a:rPr>
              <a:t>Health</a:t>
            </a:r>
          </a:p>
          <a:p>
            <a:pPr marL="571500" indent="-571500" eaLnBrk="1" hangingPunct="1">
              <a:buFont typeface="Arial" panose="020B0604020202020204" pitchFamily="34" charset="0"/>
              <a:buChar char="•"/>
            </a:pPr>
            <a:r>
              <a:rPr lang="en-GB" sz="3600" dirty="0" smtClean="0">
                <a:solidFill>
                  <a:srgbClr val="142F65"/>
                </a:solidFill>
                <a:latin typeface="Arial" panose="020B0604020202020204" pitchFamily="34" charset="0"/>
                <a:cs typeface="Arial" panose="020B0604020202020204" pitchFamily="34" charset="0"/>
              </a:rPr>
              <a:t>Fuel poverty</a:t>
            </a:r>
          </a:p>
          <a:p>
            <a:pPr marL="571500" indent="-571500" eaLnBrk="1" hangingPunct="1">
              <a:buFont typeface="Arial" panose="020B0604020202020204" pitchFamily="34" charset="0"/>
              <a:buChar char="•"/>
            </a:pPr>
            <a:r>
              <a:rPr lang="en-GB" sz="3600" dirty="0" smtClean="0">
                <a:solidFill>
                  <a:srgbClr val="142F65"/>
                </a:solidFill>
                <a:latin typeface="Arial" panose="020B0604020202020204" pitchFamily="34" charset="0"/>
                <a:cs typeface="Arial" panose="020B0604020202020204" pitchFamily="34" charset="0"/>
              </a:rPr>
              <a:t>Comfort</a:t>
            </a:r>
          </a:p>
          <a:p>
            <a:pPr marL="571500" indent="-571500" eaLnBrk="1" hangingPunct="1">
              <a:buFont typeface="Arial" panose="020B0604020202020204" pitchFamily="34" charset="0"/>
              <a:buChar char="•"/>
            </a:pPr>
            <a:r>
              <a:rPr lang="en-GB" sz="3600" dirty="0" smtClean="0">
                <a:solidFill>
                  <a:srgbClr val="142F65"/>
                </a:solidFill>
                <a:latin typeface="Arial" panose="020B0604020202020204" pitchFamily="34" charset="0"/>
                <a:cs typeface="Arial" panose="020B0604020202020204" pitchFamily="34" charset="0"/>
              </a:rPr>
              <a:t>Control</a:t>
            </a:r>
          </a:p>
          <a:p>
            <a:pPr marL="571500" indent="-571500" eaLnBrk="1" hangingPunct="1">
              <a:buFont typeface="Arial" panose="020B0604020202020204" pitchFamily="34" charset="0"/>
              <a:buChar char="•"/>
            </a:pPr>
            <a:r>
              <a:rPr lang="en-GB" sz="3600" dirty="0" smtClean="0">
                <a:solidFill>
                  <a:srgbClr val="142F65"/>
                </a:solidFill>
                <a:latin typeface="Arial" panose="020B0604020202020204" pitchFamily="34" charset="0"/>
                <a:cs typeface="Arial" panose="020B0604020202020204" pitchFamily="34" charset="0"/>
              </a:rPr>
              <a:t>Asset </a:t>
            </a:r>
            <a:r>
              <a:rPr lang="en-GB" sz="3600" dirty="0" smtClean="0">
                <a:solidFill>
                  <a:srgbClr val="142F65"/>
                </a:solidFill>
                <a:latin typeface="Arial" panose="020B0604020202020204" pitchFamily="34" charset="0"/>
                <a:cs typeface="Arial" panose="020B0604020202020204" pitchFamily="34" charset="0"/>
              </a:rPr>
              <a:t>value</a:t>
            </a:r>
          </a:p>
          <a:p>
            <a:pPr marL="571500" indent="-571500" eaLnBrk="1" hangingPunct="1">
              <a:buFont typeface="Arial" panose="020B0604020202020204" pitchFamily="34" charset="0"/>
              <a:buChar char="•"/>
            </a:pPr>
            <a:endParaRPr lang="en-GB" sz="3600" dirty="0">
              <a:solidFill>
                <a:srgbClr val="142F65"/>
              </a:solidFill>
              <a:latin typeface="Arial" panose="020B0604020202020204" pitchFamily="34" charset="0"/>
              <a:cs typeface="Arial" panose="020B0604020202020204" pitchFamily="34" charset="0"/>
            </a:endParaRPr>
          </a:p>
          <a:p>
            <a:pPr marL="571500" indent="-571500" eaLnBrk="1" hangingPunct="1">
              <a:buFont typeface="Arial" panose="020B0604020202020204" pitchFamily="34" charset="0"/>
              <a:buChar char="•"/>
            </a:pPr>
            <a:r>
              <a:rPr lang="en-GB" sz="3600" dirty="0" smtClean="0">
                <a:solidFill>
                  <a:srgbClr val="142F65"/>
                </a:solidFill>
                <a:latin typeface="Arial" panose="020B0604020202020204" pitchFamily="34" charset="0"/>
                <a:cs typeface="Arial" panose="020B0604020202020204" pitchFamily="34" charset="0"/>
              </a:rPr>
              <a:t>Data cleansed?  Data strategy?</a:t>
            </a:r>
            <a:endParaRPr lang="en-GB" sz="4800" dirty="0">
              <a:solidFill>
                <a:srgbClr val="103A68"/>
              </a:solidFill>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467544" y="558130"/>
            <a:ext cx="8280920" cy="782638"/>
          </a:xfrm>
          <a:prstGeom prst="rect">
            <a:avLst/>
          </a:prstGeom>
          <a:noFill/>
          <a:ln w="9525">
            <a:noFill/>
            <a:miter lim="800000"/>
            <a:headEnd/>
            <a:tailEnd/>
          </a:ln>
          <a:effectLst/>
        </p:spPr>
        <p:txBody>
          <a:bodyPr anchor="ctr"/>
          <a:lstStyle/>
          <a:p>
            <a:pPr eaLnBrk="1" hangingPunct="1"/>
            <a:r>
              <a:rPr lang="en-GB" sz="4400" dirty="0" smtClean="0">
                <a:solidFill>
                  <a:srgbClr val="142F65"/>
                </a:solidFill>
                <a:latin typeface="Arial" panose="020B0604020202020204" pitchFamily="34" charset="0"/>
                <a:cs typeface="Arial" panose="020B0604020202020204" pitchFamily="34" charset="0"/>
              </a:rPr>
              <a:t>Systematising decisions:</a:t>
            </a:r>
            <a:endParaRPr lang="en-GB" sz="4400" dirty="0">
              <a:solidFill>
                <a:srgbClr val="142F6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860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492" y="360764"/>
            <a:ext cx="7886700" cy="750980"/>
          </a:xfrm>
          <a:noFill/>
        </p:spPr>
        <p:txBody>
          <a:bodyPr/>
          <a:lstStyle/>
          <a:p>
            <a:r>
              <a:rPr lang="en-GB" dirty="0" smtClean="0"/>
              <a:t>Health: </a:t>
            </a:r>
            <a:endParaRPr lang="en-GB" dirty="0"/>
          </a:p>
        </p:txBody>
      </p:sp>
      <p:sp>
        <p:nvSpPr>
          <p:cNvPr id="3" name="Content Placeholder 2"/>
          <p:cNvSpPr>
            <a:spLocks noGrp="1"/>
          </p:cNvSpPr>
          <p:nvPr>
            <p:ph idx="1"/>
          </p:nvPr>
        </p:nvSpPr>
        <p:spPr>
          <a:xfrm>
            <a:off x="222885" y="1111744"/>
            <a:ext cx="8698230" cy="5341493"/>
          </a:xfrm>
        </p:spPr>
        <p:txBody>
          <a:bodyPr>
            <a:normAutofit fontScale="85000" lnSpcReduction="20000"/>
          </a:bodyPr>
          <a:lstStyle/>
          <a:p>
            <a:r>
              <a:rPr lang="en-GB" dirty="0" smtClean="0"/>
              <a:t>Damp, Mould</a:t>
            </a:r>
          </a:p>
          <a:p>
            <a:pPr lvl="1"/>
            <a:r>
              <a:rPr lang="en-GB" dirty="0" smtClean="0"/>
              <a:t>Moulds </a:t>
            </a:r>
            <a:r>
              <a:rPr lang="en-GB" dirty="0"/>
              <a:t>produce </a:t>
            </a:r>
            <a:r>
              <a:rPr lang="en-GB" dirty="0" smtClean="0"/>
              <a:t>allergens, irritants </a:t>
            </a:r>
            <a:r>
              <a:rPr lang="en-GB" dirty="0"/>
              <a:t>and, sometimes, toxic substances. Inhaling or touching mould spores may cause an allergic reaction, such as sneezing, runny nose, red eyes and skin rash. Moulds can also cause asthma attacks. </a:t>
            </a:r>
            <a:endParaRPr lang="en-GB" dirty="0" smtClean="0"/>
          </a:p>
          <a:p>
            <a:r>
              <a:rPr lang="en-GB" dirty="0" smtClean="0"/>
              <a:t>Under-heating</a:t>
            </a:r>
          </a:p>
          <a:p>
            <a:pPr lvl="1"/>
            <a:r>
              <a:rPr lang="en-GB" dirty="0" smtClean="0"/>
              <a:t>NICE: </a:t>
            </a:r>
            <a:r>
              <a:rPr lang="en-GB" dirty="0"/>
              <a:t>increase in death rates due to a drop in temperature varies across England but can happen when temperatures drop below about </a:t>
            </a:r>
            <a:r>
              <a:rPr lang="en-GB" dirty="0" smtClean="0"/>
              <a:t>6°C</a:t>
            </a:r>
          </a:p>
          <a:p>
            <a:pPr lvl="1"/>
            <a:r>
              <a:rPr lang="en-GB" dirty="0"/>
              <a:t>H</a:t>
            </a:r>
            <a:r>
              <a:rPr lang="en-GB" dirty="0" smtClean="0"/>
              <a:t>ome </a:t>
            </a:r>
            <a:r>
              <a:rPr lang="en-GB" dirty="0"/>
              <a:t>heating and insulation interventions to households where someone has chronic obstructive pulmonary disease, heart disease or is older than 65 was found to be cost effective from the perspective of the health sector.</a:t>
            </a:r>
            <a:endParaRPr lang="en-GB" dirty="0" smtClean="0"/>
          </a:p>
          <a:p>
            <a:pPr lvl="1"/>
            <a:r>
              <a:rPr lang="en-GB" dirty="0" smtClean="0"/>
              <a:t>Office for National Statistics:</a:t>
            </a:r>
          </a:p>
          <a:p>
            <a:pPr lvl="2"/>
            <a:r>
              <a:rPr lang="en-GB" dirty="0"/>
              <a:t>18,200 excess winter deaths occurred in England and Wales in 2013/14 – the lowest number of excess winter deaths since records began in 1950/51</a:t>
            </a:r>
            <a:endParaRPr lang="en-GB" dirty="0" smtClean="0"/>
          </a:p>
          <a:p>
            <a:pPr lvl="2"/>
            <a:r>
              <a:rPr lang="en-GB" dirty="0"/>
              <a:t>The majority of deaths occurred among those aged 75 and over; there were an estimated 14,000 excess winter deaths in this age group in 2013/14 compared with 4,000 in people aged under 75.</a:t>
            </a:r>
            <a:endParaRPr lang="en-GB" dirty="0" smtClean="0"/>
          </a:p>
          <a:p>
            <a:r>
              <a:rPr lang="en-GB" dirty="0" smtClean="0"/>
              <a:t>Over-heating</a:t>
            </a:r>
          </a:p>
          <a:p>
            <a:pPr lvl="1"/>
            <a:r>
              <a:rPr lang="en-GB" dirty="0"/>
              <a:t>2003 heatwave in northern France when temperatures soared above 40 ˚C, resulting in the deaths of 15,000 people</a:t>
            </a:r>
            <a:r>
              <a:rPr lang="en-GB" dirty="0" smtClean="0"/>
              <a:t>.</a:t>
            </a:r>
            <a:endParaRPr lang="en-GB" dirty="0"/>
          </a:p>
        </p:txBody>
      </p:sp>
      <p:sp>
        <p:nvSpPr>
          <p:cNvPr id="7" name="Slide Number Placeholder 6"/>
          <p:cNvSpPr>
            <a:spLocks noGrp="1"/>
          </p:cNvSpPr>
          <p:nvPr>
            <p:ph type="sldNum" sz="quarter" idx="12"/>
          </p:nvPr>
        </p:nvSpPr>
        <p:spPr/>
        <p:txBody>
          <a:bodyPr/>
          <a:lstStyle/>
          <a:p>
            <a:fld id="{E6DA3437-98A5-49C7-A27A-B39AF369B32E}" type="slidenum">
              <a:rPr lang="en-GB" smtClean="0"/>
              <a:pPr/>
              <a:t>23</a:t>
            </a:fld>
            <a:endParaRPr lang="en-GB" dirty="0"/>
          </a:p>
        </p:txBody>
      </p:sp>
      <p:sp>
        <p:nvSpPr>
          <p:cNvPr id="8" name="Footer Placeholder 7"/>
          <p:cNvSpPr>
            <a:spLocks noGrp="1"/>
          </p:cNvSpPr>
          <p:nvPr>
            <p:ph type="ftr" sz="quarter" idx="11"/>
          </p:nvPr>
        </p:nvSpPr>
        <p:spPr/>
        <p:txBody>
          <a:bodyPr/>
          <a:lstStyle/>
          <a:p>
            <a:r>
              <a:rPr lang="en-GB" smtClean="0">
                <a:solidFill>
                  <a:prstClr val="black">
                    <a:tint val="75000"/>
                  </a:prstClr>
                </a:solidFill>
              </a:rPr>
              <a:t>© The Retrofit Academy | Twin&amp;Earth | Parity Projects</a:t>
            </a:r>
            <a:endParaRPr lang="en-GB" dirty="0">
              <a:solidFill>
                <a:prstClr val="black">
                  <a:tint val="75000"/>
                </a:prstClr>
              </a:solidFill>
            </a:endParaRPr>
          </a:p>
        </p:txBody>
      </p:sp>
    </p:spTree>
    <p:extLst>
      <p:ext uri="{BB962C8B-B14F-4D97-AF65-F5344CB8AC3E}">
        <p14:creationId xmlns:p14="http://schemas.microsoft.com/office/powerpoint/2010/main" val="11366448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208184" y="116632"/>
            <a:ext cx="1905000" cy="457200"/>
          </a:xfrm>
          <a:prstGeom prst="rect">
            <a:avLst/>
          </a:prstGeom>
        </p:spPr>
        <p:txBody>
          <a:bodyPr/>
          <a:lstStyle/>
          <a:p>
            <a:pPr>
              <a:defRPr/>
            </a:pPr>
            <a:fld id="{17165638-3B49-4918-B286-F7FB4DF4CE42}" type="slidenum">
              <a:rPr lang="en-GB" smtClean="0"/>
              <a:pPr>
                <a:defRPr/>
              </a:pPr>
              <a:t>24</a:t>
            </a:fld>
            <a:endParaRPr lang="en-GB" dirty="0">
              <a:solidFill>
                <a:schemeClr val="tx1"/>
              </a:solidFill>
              <a:latin typeface="Times" pitchFamily="18" charset="0"/>
            </a:endParaRPr>
          </a:p>
        </p:txBody>
      </p:sp>
      <p:sp>
        <p:nvSpPr>
          <p:cNvPr id="5" name="Rectangle 2"/>
          <p:cNvSpPr>
            <a:spLocks noChangeArrowheads="1"/>
          </p:cNvSpPr>
          <p:nvPr/>
        </p:nvSpPr>
        <p:spPr bwMode="auto">
          <a:xfrm>
            <a:off x="467544" y="558130"/>
            <a:ext cx="8280920" cy="782638"/>
          </a:xfrm>
          <a:prstGeom prst="rect">
            <a:avLst/>
          </a:prstGeom>
          <a:noFill/>
          <a:ln w="9525">
            <a:noFill/>
            <a:miter lim="800000"/>
            <a:headEnd/>
            <a:tailEnd/>
          </a:ln>
          <a:effectLst/>
        </p:spPr>
        <p:txBody>
          <a:bodyPr anchor="ctr"/>
          <a:lstStyle/>
          <a:p>
            <a:pPr eaLnBrk="1" hangingPunct="1"/>
            <a:r>
              <a:rPr lang="en-GB" sz="4400" dirty="0" smtClean="0">
                <a:solidFill>
                  <a:srgbClr val="142F65"/>
                </a:solidFill>
                <a:latin typeface="Arial" panose="020B0604020202020204" pitchFamily="34" charset="0"/>
                <a:cs typeface="Arial" panose="020B0604020202020204" pitchFamily="34" charset="0"/>
              </a:rPr>
              <a:t>Raising the bar</a:t>
            </a:r>
            <a:endParaRPr lang="en-GB" sz="4400" dirty="0">
              <a:solidFill>
                <a:srgbClr val="142F65"/>
              </a:solidFill>
              <a:latin typeface="Arial" panose="020B0604020202020204" pitchFamily="34" charset="0"/>
              <a:cs typeface="Arial" panose="020B0604020202020204" pitchFamily="34" charset="0"/>
            </a:endParaRPr>
          </a:p>
        </p:txBody>
      </p:sp>
      <p:sp>
        <p:nvSpPr>
          <p:cNvPr id="8" name="Rectangle 2"/>
          <p:cNvSpPr>
            <a:spLocks noChangeArrowheads="1"/>
          </p:cNvSpPr>
          <p:nvPr/>
        </p:nvSpPr>
        <p:spPr bwMode="auto">
          <a:xfrm>
            <a:off x="467544" y="1772816"/>
            <a:ext cx="8280920" cy="4752528"/>
          </a:xfrm>
          <a:prstGeom prst="rect">
            <a:avLst/>
          </a:prstGeom>
          <a:noFill/>
          <a:ln w="9525">
            <a:noFill/>
            <a:miter lim="800000"/>
            <a:headEnd/>
            <a:tailEnd/>
          </a:ln>
          <a:effectLst/>
        </p:spPr>
        <p:txBody>
          <a:bodyPr anchor="t"/>
          <a:lstStyle/>
          <a:p>
            <a:pPr marL="571500" indent="-571500" eaLnBrk="1" hangingPunct="1">
              <a:buFont typeface="Arial" panose="020B0604020202020204" pitchFamily="34" charset="0"/>
              <a:buChar char="•"/>
            </a:pPr>
            <a:r>
              <a:rPr lang="en-GB" sz="3200" dirty="0" smtClean="0">
                <a:solidFill>
                  <a:srgbClr val="142F65"/>
                </a:solidFill>
                <a:latin typeface="Arial" panose="020B0604020202020204" pitchFamily="34" charset="0"/>
                <a:cs typeface="Arial" panose="020B0604020202020204" pitchFamily="34" charset="0"/>
              </a:rPr>
              <a:t>Data at the heart</a:t>
            </a:r>
          </a:p>
          <a:p>
            <a:pPr marL="571500" indent="-571500" eaLnBrk="1" hangingPunct="1">
              <a:buFont typeface="Arial" panose="020B0604020202020204" pitchFamily="34" charset="0"/>
              <a:buChar char="•"/>
            </a:pPr>
            <a:r>
              <a:rPr lang="en-GB" sz="3200" dirty="0" smtClean="0">
                <a:solidFill>
                  <a:srgbClr val="142F65"/>
                </a:solidFill>
                <a:latin typeface="Arial" panose="020B0604020202020204" pitchFamily="34" charset="0"/>
                <a:cs typeface="Arial" panose="020B0604020202020204" pitchFamily="34" charset="0"/>
              </a:rPr>
              <a:t>Accurate predictions  -  commitments?</a:t>
            </a:r>
          </a:p>
          <a:p>
            <a:pPr marL="571500" indent="-571500" eaLnBrk="1" hangingPunct="1">
              <a:buFont typeface="Arial" panose="020B0604020202020204" pitchFamily="34" charset="0"/>
              <a:buChar char="•"/>
            </a:pPr>
            <a:r>
              <a:rPr lang="en-GB" sz="3200" dirty="0" smtClean="0">
                <a:solidFill>
                  <a:srgbClr val="142F65"/>
                </a:solidFill>
                <a:latin typeface="Arial" panose="020B0604020202020204" pitchFamily="34" charset="0"/>
                <a:cs typeface="Arial" panose="020B0604020202020204" pitchFamily="34" charset="0"/>
              </a:rPr>
              <a:t>Diagnosing problems: </a:t>
            </a:r>
            <a:endParaRPr lang="en-GB" sz="4400" dirty="0">
              <a:solidFill>
                <a:srgbClr val="103A68"/>
              </a:solidFill>
              <a:latin typeface="Arial" panose="020B0604020202020204" pitchFamily="34" charset="0"/>
              <a:cs typeface="Arial" panose="020B0604020202020204" pitchFamily="34" charset="0"/>
            </a:endParaRPr>
          </a:p>
          <a:p>
            <a:pPr marL="1028700" lvl="1" indent="-571500" eaLnBrk="1" hangingPunct="1">
              <a:buFont typeface="Arial" panose="020B0604020202020204" pitchFamily="34" charset="0"/>
              <a:buChar char="•"/>
            </a:pPr>
            <a:r>
              <a:rPr lang="en-GB" sz="2800" dirty="0" smtClean="0">
                <a:solidFill>
                  <a:srgbClr val="103A68"/>
                </a:solidFill>
                <a:latin typeface="Arial" panose="020B0604020202020204" pitchFamily="34" charset="0"/>
                <a:cs typeface="Arial" panose="020B0604020202020204" pitchFamily="34" charset="0"/>
              </a:rPr>
              <a:t>Equipment or fabric underperforming?</a:t>
            </a:r>
          </a:p>
          <a:p>
            <a:pPr marL="1028700" lvl="1" indent="-571500" eaLnBrk="1" hangingPunct="1">
              <a:buFont typeface="Arial" panose="020B0604020202020204" pitchFamily="34" charset="0"/>
              <a:buChar char="•"/>
            </a:pPr>
            <a:r>
              <a:rPr lang="en-GB" sz="2800" dirty="0" smtClean="0">
                <a:solidFill>
                  <a:srgbClr val="142F65"/>
                </a:solidFill>
                <a:latin typeface="Arial" panose="020B0604020202020204" pitchFamily="34" charset="0"/>
                <a:cs typeface="Arial" panose="020B0604020202020204" pitchFamily="34" charset="0"/>
              </a:rPr>
              <a:t>Lifestyle of occupant not as modelled</a:t>
            </a:r>
          </a:p>
          <a:p>
            <a:pPr marL="571500" indent="-571500" eaLnBrk="1" hangingPunct="1">
              <a:buFont typeface="Arial" panose="020B0604020202020204" pitchFamily="34" charset="0"/>
              <a:buChar char="•"/>
            </a:pPr>
            <a:r>
              <a:rPr lang="en-GB" sz="3200" dirty="0">
                <a:solidFill>
                  <a:srgbClr val="142F65"/>
                </a:solidFill>
                <a:latin typeface="Arial" panose="020B0604020202020204" pitchFamily="34" charset="0"/>
                <a:cs typeface="Arial" panose="020B0604020202020204" pitchFamily="34" charset="0"/>
              </a:rPr>
              <a:t>Forecasting problems:</a:t>
            </a:r>
          </a:p>
          <a:p>
            <a:pPr marL="1028700" lvl="1" indent="-571500" eaLnBrk="1" hangingPunct="1">
              <a:buFont typeface="Arial" panose="020B0604020202020204" pitchFamily="34" charset="0"/>
              <a:buChar char="•"/>
            </a:pPr>
            <a:r>
              <a:rPr lang="en-GB" sz="2800" dirty="0" smtClean="0">
                <a:solidFill>
                  <a:srgbClr val="142F65"/>
                </a:solidFill>
                <a:latin typeface="Arial" panose="020B0604020202020204" pitchFamily="34" charset="0"/>
                <a:cs typeface="Arial" panose="020B0604020202020204" pitchFamily="34" charset="0"/>
              </a:rPr>
              <a:t>Trends in condition</a:t>
            </a:r>
          </a:p>
          <a:p>
            <a:pPr marL="1028700" lvl="1" indent="-571500" eaLnBrk="1" hangingPunct="1">
              <a:buFont typeface="Arial" panose="020B0604020202020204" pitchFamily="34" charset="0"/>
              <a:buChar char="•"/>
            </a:pPr>
            <a:r>
              <a:rPr lang="en-GB" sz="2800" dirty="0" smtClean="0">
                <a:solidFill>
                  <a:srgbClr val="142F65"/>
                </a:solidFill>
                <a:latin typeface="Arial" panose="020B0604020202020204" pitchFamily="34" charset="0"/>
                <a:cs typeface="Arial" panose="020B0604020202020204" pitchFamily="34" charset="0"/>
              </a:rPr>
              <a:t>Proactive maintenance</a:t>
            </a:r>
          </a:p>
          <a:p>
            <a:pPr marL="1028700" lvl="1" indent="-571500" eaLnBrk="1" hangingPunct="1">
              <a:buFont typeface="Arial" panose="020B0604020202020204" pitchFamily="34" charset="0"/>
              <a:buChar char="•"/>
            </a:pPr>
            <a:endParaRPr lang="en-GB" sz="2800" dirty="0">
              <a:solidFill>
                <a:srgbClr val="142F65"/>
              </a:solidFill>
              <a:latin typeface="Arial" panose="020B0604020202020204" pitchFamily="34" charset="0"/>
              <a:cs typeface="Arial" panose="020B0604020202020204" pitchFamily="34" charset="0"/>
            </a:endParaRPr>
          </a:p>
          <a:p>
            <a:pPr marL="1028700" lvl="1" indent="-571500" eaLnBrk="1" hangingPunct="1">
              <a:buFont typeface="Arial" panose="020B0604020202020204" pitchFamily="34" charset="0"/>
              <a:buChar char="•"/>
            </a:pPr>
            <a:endParaRPr lang="en-GB" sz="2800" dirty="0" smtClean="0">
              <a:solidFill>
                <a:srgbClr val="142F65"/>
              </a:solidFill>
              <a:latin typeface="Arial" panose="020B0604020202020204" pitchFamily="34" charset="0"/>
              <a:cs typeface="Arial" panose="020B0604020202020204" pitchFamily="34" charset="0"/>
            </a:endParaRPr>
          </a:p>
          <a:p>
            <a:pPr marL="1028700" lvl="1" indent="-571500" eaLnBrk="1" hangingPunct="1">
              <a:buFont typeface="Arial" panose="020B0604020202020204" pitchFamily="34" charset="0"/>
              <a:buChar char="•"/>
            </a:pPr>
            <a:endParaRPr lang="en-GB" sz="2800" dirty="0">
              <a:solidFill>
                <a:srgbClr val="142F65"/>
              </a:solidFill>
              <a:latin typeface="Arial" panose="020B0604020202020204" pitchFamily="34" charset="0"/>
              <a:cs typeface="Arial" panose="020B0604020202020204" pitchFamily="34" charset="0"/>
            </a:endParaRPr>
          </a:p>
          <a:p>
            <a:pPr marL="1028700" lvl="1" indent="-571500" eaLnBrk="1" hangingPunct="1">
              <a:buFont typeface="Arial" panose="020B0604020202020204" pitchFamily="34" charset="0"/>
              <a:buChar char="•"/>
            </a:pPr>
            <a:endParaRPr lang="en-GB" sz="2800" dirty="0" smtClean="0">
              <a:solidFill>
                <a:srgbClr val="142F65"/>
              </a:solidFill>
              <a:latin typeface="Arial" panose="020B0604020202020204" pitchFamily="34" charset="0"/>
              <a:cs typeface="Arial" panose="020B0604020202020204" pitchFamily="34" charset="0"/>
            </a:endParaRPr>
          </a:p>
          <a:p>
            <a:pPr marL="571500" indent="-571500" eaLnBrk="1" hangingPunct="1">
              <a:buFont typeface="Arial" panose="020B0604020202020204" pitchFamily="34" charset="0"/>
              <a:buChar char="•"/>
            </a:pPr>
            <a:r>
              <a:rPr lang="en-GB" sz="2800" dirty="0" smtClean="0">
                <a:solidFill>
                  <a:srgbClr val="142F65"/>
                </a:solidFill>
                <a:latin typeface="Arial" panose="020B0604020202020204" pitchFamily="34" charset="0"/>
                <a:cs typeface="Arial" panose="020B0604020202020204" pitchFamily="34" charset="0"/>
              </a:rPr>
              <a:t>Reduce uncertainties – encourage investment </a:t>
            </a:r>
            <a:endParaRPr lang="en-GB" sz="2800" dirty="0" smtClean="0">
              <a:solidFill>
                <a:srgbClr val="142F6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993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TextBox 9"/>
          <p:cNvSpPr txBox="1">
            <a:spLocks noChangeArrowheads="1"/>
          </p:cNvSpPr>
          <p:nvPr/>
        </p:nvSpPr>
        <p:spPr bwMode="auto">
          <a:xfrm>
            <a:off x="7451725" y="2781300"/>
            <a:ext cx="16922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457200" eaLnBrk="1" fontAlgn="auto" hangingPunct="1">
              <a:spcBef>
                <a:spcPts val="0"/>
              </a:spcBef>
              <a:spcAft>
                <a:spcPts val="0"/>
              </a:spcAft>
            </a:pPr>
            <a:r>
              <a:rPr lang="en-GB" sz="900" b="1" i="1">
                <a:solidFill>
                  <a:prstClr val="white"/>
                </a:solidFill>
              </a:rPr>
              <a:t>Innovation in Smart Metering</a:t>
            </a:r>
          </a:p>
        </p:txBody>
      </p:sp>
      <p:sp>
        <p:nvSpPr>
          <p:cNvPr id="2060" name="TextBox 12"/>
          <p:cNvSpPr txBox="1">
            <a:spLocks noChangeArrowheads="1"/>
          </p:cNvSpPr>
          <p:nvPr/>
        </p:nvSpPr>
        <p:spPr bwMode="auto">
          <a:xfrm>
            <a:off x="7451725" y="5661025"/>
            <a:ext cx="169227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fontAlgn="auto" hangingPunct="1">
              <a:spcBef>
                <a:spcPts val="0"/>
              </a:spcBef>
              <a:spcAft>
                <a:spcPts val="0"/>
              </a:spcAft>
            </a:pPr>
            <a:r>
              <a:rPr lang="en-GB" sz="900" dirty="0">
                <a:solidFill>
                  <a:prstClr val="white"/>
                </a:solidFill>
              </a:rPr>
              <a:t>ORSIS (UK) LIMITED</a:t>
            </a:r>
          </a:p>
          <a:p>
            <a:pPr defTabSz="457200" eaLnBrk="1" fontAlgn="auto" hangingPunct="1">
              <a:spcBef>
                <a:spcPts val="0"/>
              </a:spcBef>
              <a:spcAft>
                <a:spcPts val="0"/>
              </a:spcAft>
            </a:pPr>
            <a:r>
              <a:rPr lang="en-GB" sz="900" dirty="0" smtClean="0">
                <a:solidFill>
                  <a:prstClr val="white"/>
                </a:solidFill>
              </a:rPr>
              <a:t>10 </a:t>
            </a:r>
            <a:r>
              <a:rPr lang="en-GB" sz="900" dirty="0">
                <a:solidFill>
                  <a:prstClr val="white"/>
                </a:solidFill>
              </a:rPr>
              <a:t>CARDALE PARK</a:t>
            </a:r>
          </a:p>
          <a:p>
            <a:pPr defTabSz="457200" eaLnBrk="1" fontAlgn="auto" hangingPunct="1">
              <a:spcBef>
                <a:spcPts val="0"/>
              </a:spcBef>
              <a:spcAft>
                <a:spcPts val="0"/>
              </a:spcAft>
            </a:pPr>
            <a:r>
              <a:rPr lang="en-GB" sz="900" dirty="0">
                <a:solidFill>
                  <a:prstClr val="white"/>
                </a:solidFill>
              </a:rPr>
              <a:t>BECKWITH HEAD</a:t>
            </a:r>
          </a:p>
          <a:p>
            <a:pPr defTabSz="457200" eaLnBrk="1" fontAlgn="auto" hangingPunct="1">
              <a:spcBef>
                <a:spcPts val="0"/>
              </a:spcBef>
              <a:spcAft>
                <a:spcPts val="0"/>
              </a:spcAft>
            </a:pPr>
            <a:r>
              <a:rPr lang="en-GB" sz="900" dirty="0">
                <a:solidFill>
                  <a:prstClr val="white"/>
                </a:solidFill>
              </a:rPr>
              <a:t>HARROGATE</a:t>
            </a:r>
          </a:p>
          <a:p>
            <a:pPr defTabSz="457200" eaLnBrk="1" fontAlgn="auto" hangingPunct="1">
              <a:spcBef>
                <a:spcPts val="0"/>
              </a:spcBef>
              <a:spcAft>
                <a:spcPts val="0"/>
              </a:spcAft>
            </a:pPr>
            <a:r>
              <a:rPr lang="en-GB" sz="900" dirty="0">
                <a:solidFill>
                  <a:prstClr val="white"/>
                </a:solidFill>
              </a:rPr>
              <a:t>NORTH YORKSHIRE</a:t>
            </a:r>
          </a:p>
          <a:p>
            <a:pPr defTabSz="457200" eaLnBrk="1" fontAlgn="auto" hangingPunct="1">
              <a:spcBef>
                <a:spcPts val="0"/>
              </a:spcBef>
              <a:spcAft>
                <a:spcPts val="0"/>
              </a:spcAft>
            </a:pPr>
            <a:r>
              <a:rPr lang="en-GB" sz="900" dirty="0">
                <a:solidFill>
                  <a:prstClr val="white"/>
                </a:solidFill>
              </a:rPr>
              <a:t>HG3 1RY</a:t>
            </a:r>
          </a:p>
          <a:p>
            <a:pPr defTabSz="457200" eaLnBrk="1" fontAlgn="auto" hangingPunct="1">
              <a:spcBef>
                <a:spcPts val="0"/>
              </a:spcBef>
              <a:spcAft>
                <a:spcPts val="0"/>
              </a:spcAft>
            </a:pPr>
            <a:r>
              <a:rPr lang="en-GB" sz="900" dirty="0">
                <a:solidFill>
                  <a:prstClr val="white"/>
                </a:solidFill>
              </a:rPr>
              <a:t>T: +44 (0) 1423 530700</a:t>
            </a:r>
          </a:p>
          <a:p>
            <a:pPr defTabSz="457200" eaLnBrk="1" fontAlgn="auto" hangingPunct="1">
              <a:spcBef>
                <a:spcPts val="0"/>
              </a:spcBef>
              <a:spcAft>
                <a:spcPts val="0"/>
              </a:spcAft>
            </a:pPr>
            <a:r>
              <a:rPr lang="en-GB" sz="900" dirty="0">
                <a:solidFill>
                  <a:prstClr val="white"/>
                </a:solidFill>
              </a:rPr>
              <a:t>www.orsis.co.uk</a:t>
            </a:r>
          </a:p>
          <a:p>
            <a:pPr defTabSz="457200" eaLnBrk="1" fontAlgn="auto" hangingPunct="1">
              <a:spcBef>
                <a:spcPts val="0"/>
              </a:spcBef>
              <a:spcAft>
                <a:spcPts val="0"/>
              </a:spcAft>
            </a:pPr>
            <a:endParaRPr lang="en-GB" sz="900" dirty="0">
              <a:solidFill>
                <a:prstClr val="white"/>
              </a:solidFill>
            </a:endParaRPr>
          </a:p>
        </p:txBody>
      </p:sp>
      <p:pic>
        <p:nvPicPr>
          <p:cNvPr id="3" name="Picture 2"/>
          <p:cNvPicPr>
            <a:picLocks noChangeAspect="1"/>
          </p:cNvPicPr>
          <p:nvPr/>
        </p:nvPicPr>
        <p:blipFill>
          <a:blip r:embed="rId3"/>
          <a:stretch>
            <a:fillRect/>
          </a:stretch>
        </p:blipFill>
        <p:spPr>
          <a:xfrm>
            <a:off x="6831712" y="141012"/>
            <a:ext cx="2169155" cy="458480"/>
          </a:xfrm>
          <a:prstGeom prst="rect">
            <a:avLst/>
          </a:prstGeom>
        </p:spPr>
      </p:pic>
      <p:grpSp>
        <p:nvGrpSpPr>
          <p:cNvPr id="2050" name="Group 2049"/>
          <p:cNvGrpSpPr/>
          <p:nvPr/>
        </p:nvGrpSpPr>
        <p:grpSpPr>
          <a:xfrm>
            <a:off x="6665962" y="1604260"/>
            <a:ext cx="1741047" cy="1167609"/>
            <a:chOff x="6665962" y="1419198"/>
            <a:chExt cx="1741047" cy="1167609"/>
          </a:xfrm>
        </p:grpSpPr>
        <p:grpSp>
          <p:nvGrpSpPr>
            <p:cNvPr id="15" name="Group 12"/>
            <p:cNvGrpSpPr>
              <a:grpSpLocks/>
            </p:cNvGrpSpPr>
            <p:nvPr/>
          </p:nvGrpSpPr>
          <p:grpSpPr bwMode="auto">
            <a:xfrm>
              <a:off x="7369074" y="1584150"/>
              <a:ext cx="1037935" cy="1002657"/>
              <a:chOff x="7267703" y="4784744"/>
              <a:chExt cx="1191587" cy="1424828"/>
            </a:xfrm>
          </p:grpSpPr>
          <p:pic>
            <p:nvPicPr>
              <p:cNvPr id="16" name="Picture 3" descr="C:\Users\cathyr\AppData\Local\Microsoft\Windows\Temporary Internet Files\Content.IE5\10LS2X19\MCj0424756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7703" y="4784744"/>
                <a:ext cx="630749" cy="82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3563" y="5459330"/>
                <a:ext cx="655727" cy="75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Down Arrow 22"/>
            <p:cNvSpPr/>
            <p:nvPr/>
          </p:nvSpPr>
          <p:spPr bwMode="auto">
            <a:xfrm rot="18060776">
              <a:off x="6740886" y="1344274"/>
              <a:ext cx="329904" cy="479751"/>
            </a:xfrm>
            <a:prstGeom prst="downArrow">
              <a:avLst/>
            </a:prstGeom>
          </p:spPr>
          <p:style>
            <a:lnRef idx="0">
              <a:schemeClr val="accent5"/>
            </a:lnRef>
            <a:fillRef idx="3">
              <a:schemeClr val="accent5"/>
            </a:fillRef>
            <a:effectRef idx="3">
              <a:schemeClr val="accent5"/>
            </a:effectRef>
            <a:fontRef idx="minor">
              <a:schemeClr val="lt1"/>
            </a:fontRef>
          </p:style>
          <p:txBody>
            <a:bodyPr anchor="ctr"/>
            <a:lstStyle/>
            <a:p>
              <a:pPr algn="ctr" defTabSz="457200" eaLnBrk="1" fontAlgn="auto" hangingPunct="1">
                <a:spcBef>
                  <a:spcPts val="0"/>
                </a:spcBef>
                <a:spcAft>
                  <a:spcPts val="0"/>
                </a:spcAft>
                <a:defRPr/>
              </a:pPr>
              <a:endParaRPr lang="en-GB" sz="1800">
                <a:solidFill>
                  <a:prstClr val="white"/>
                </a:solidFill>
              </a:endParaRPr>
            </a:p>
          </p:txBody>
        </p:sp>
      </p:grpSp>
      <p:grpSp>
        <p:nvGrpSpPr>
          <p:cNvPr id="2049" name="Group 2048"/>
          <p:cNvGrpSpPr/>
          <p:nvPr/>
        </p:nvGrpSpPr>
        <p:grpSpPr>
          <a:xfrm>
            <a:off x="6831712" y="2881304"/>
            <a:ext cx="1780634" cy="1934573"/>
            <a:chOff x="6831712" y="2696242"/>
            <a:chExt cx="1780634" cy="1934573"/>
          </a:xfrm>
        </p:grpSpPr>
        <p:sp>
          <p:nvSpPr>
            <p:cNvPr id="22" name="Down Arrow 21"/>
            <p:cNvSpPr/>
            <p:nvPr/>
          </p:nvSpPr>
          <p:spPr bwMode="auto">
            <a:xfrm>
              <a:off x="7610343" y="2696242"/>
              <a:ext cx="329904" cy="479751"/>
            </a:xfrm>
            <a:prstGeom prst="downArrow">
              <a:avLst/>
            </a:prstGeom>
          </p:spPr>
          <p:style>
            <a:lnRef idx="0">
              <a:schemeClr val="accent5"/>
            </a:lnRef>
            <a:fillRef idx="3">
              <a:schemeClr val="accent5"/>
            </a:fillRef>
            <a:effectRef idx="3">
              <a:schemeClr val="accent5"/>
            </a:effectRef>
            <a:fontRef idx="minor">
              <a:schemeClr val="lt1"/>
            </a:fontRef>
          </p:style>
          <p:txBody>
            <a:bodyPr anchor="ctr"/>
            <a:lstStyle/>
            <a:p>
              <a:pPr algn="ctr" defTabSz="457200" eaLnBrk="1" fontAlgn="auto" hangingPunct="1">
                <a:spcBef>
                  <a:spcPts val="0"/>
                </a:spcBef>
                <a:spcAft>
                  <a:spcPts val="0"/>
                </a:spcAft>
                <a:defRPr/>
              </a:pPr>
              <a:endParaRPr lang="en-GB" sz="1800">
                <a:solidFill>
                  <a:prstClr val="white"/>
                </a:solidFill>
              </a:endParaRP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1712" y="3466830"/>
              <a:ext cx="1780634" cy="1163985"/>
            </a:xfrm>
            <a:prstGeom prst="rect">
              <a:avLst/>
            </a:prstGeom>
          </p:spPr>
        </p:pic>
      </p:grpSp>
      <p:pic>
        <p:nvPicPr>
          <p:cNvPr id="36" name="Picture 35"/>
          <p:cNvPicPr>
            <a:picLocks noChangeAspect="1"/>
          </p:cNvPicPr>
          <p:nvPr/>
        </p:nvPicPr>
        <p:blipFill>
          <a:blip r:embed="rId7"/>
          <a:stretch>
            <a:fillRect/>
          </a:stretch>
        </p:blipFill>
        <p:spPr>
          <a:xfrm>
            <a:off x="0" y="5204298"/>
            <a:ext cx="9144000" cy="1653702"/>
          </a:xfrm>
          <a:prstGeom prst="rect">
            <a:avLst/>
          </a:prstGeom>
        </p:spPr>
      </p:pic>
      <p:grpSp>
        <p:nvGrpSpPr>
          <p:cNvPr id="2048" name="Group 2047"/>
          <p:cNvGrpSpPr/>
          <p:nvPr/>
        </p:nvGrpSpPr>
        <p:grpSpPr>
          <a:xfrm>
            <a:off x="609595" y="1320557"/>
            <a:ext cx="5809720" cy="4076755"/>
            <a:chOff x="113396" y="824310"/>
            <a:chExt cx="6486271" cy="4551499"/>
          </a:xfrm>
        </p:grpSpPr>
        <p:pic>
          <p:nvPicPr>
            <p:cNvPr id="6" name="Picture 5"/>
            <p:cNvPicPr>
              <a:picLocks noChangeAspect="1"/>
            </p:cNvPicPr>
            <p:nvPr/>
          </p:nvPicPr>
          <p:blipFill>
            <a:blip r:embed="rId8"/>
            <a:stretch>
              <a:fillRect/>
            </a:stretch>
          </p:blipFill>
          <p:spPr>
            <a:xfrm>
              <a:off x="113396" y="824310"/>
              <a:ext cx="6486271" cy="4551499"/>
            </a:xfrm>
            <a:prstGeom prst="rect">
              <a:avLst/>
            </a:prstGeom>
          </p:spPr>
        </p:pic>
        <p:pic>
          <p:nvPicPr>
            <p:cNvPr id="7" name="Picture 6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8443" y="4184918"/>
              <a:ext cx="624402" cy="76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6159" y="1516637"/>
              <a:ext cx="416790" cy="77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3161" y="4360159"/>
              <a:ext cx="690766" cy="592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p:nvPr/>
          </p:nvCxnSpPr>
          <p:spPr>
            <a:xfrm>
              <a:off x="4411118" y="4769411"/>
              <a:ext cx="719382"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4328" y="4184918"/>
              <a:ext cx="416790" cy="77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a:off x="1602836" y="4769411"/>
              <a:ext cx="71938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834390" y="2121411"/>
              <a:ext cx="241769"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4" name="Picture 95" descr="LDC-Front.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67497" y="3115146"/>
              <a:ext cx="472193" cy="60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13"/>
            <a:stretch>
              <a:fillRect/>
            </a:stretch>
          </p:blipFill>
          <p:spPr>
            <a:xfrm>
              <a:off x="2004397" y="2616450"/>
              <a:ext cx="545164" cy="707428"/>
            </a:xfrm>
            <a:prstGeom prst="rect">
              <a:avLst/>
            </a:prstGeom>
          </p:spPr>
        </p:pic>
        <p:pic>
          <p:nvPicPr>
            <p:cNvPr id="27" name="Picture 26" descr="New Product Release: CT Data Logge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3583" t="14685" r="17984" b="21189"/>
            <a:stretch/>
          </p:blipFill>
          <p:spPr bwMode="auto">
            <a:xfrm>
              <a:off x="2276979" y="4537815"/>
              <a:ext cx="541418" cy="4069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7" descr="one dot.png"/>
            <p:cNvPicPr>
              <a:picLocks noChangeAspect="1"/>
            </p:cNvPicPr>
            <p:nvPr/>
          </p:nvPicPr>
          <p:blipFill>
            <a:blip r:embed="rId15" cstate="print">
              <a:extLst>
                <a:ext uri="{28A0092B-C50C-407E-A947-70E740481C1C}">
                  <a14:useLocalDpi xmlns:a14="http://schemas.microsoft.com/office/drawing/2010/main" val="0"/>
                </a:ext>
              </a:extLst>
            </a:blip>
            <a:srcRect t="13474"/>
            <a:stretch>
              <a:fillRect/>
            </a:stretch>
          </p:blipFill>
          <p:spPr bwMode="auto">
            <a:xfrm rot="1462253">
              <a:off x="2642795" y="3049540"/>
              <a:ext cx="351202" cy="31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7" descr="one dot.png"/>
            <p:cNvPicPr>
              <a:picLocks noChangeAspect="1"/>
            </p:cNvPicPr>
            <p:nvPr/>
          </p:nvPicPr>
          <p:blipFill>
            <a:blip r:embed="rId15" cstate="print">
              <a:extLst>
                <a:ext uri="{28A0092B-C50C-407E-A947-70E740481C1C}">
                  <a14:useLocalDpi xmlns:a14="http://schemas.microsoft.com/office/drawing/2010/main" val="0"/>
                </a:ext>
              </a:extLst>
            </a:blip>
            <a:srcRect t="13474"/>
            <a:stretch>
              <a:fillRect/>
            </a:stretch>
          </p:blipFill>
          <p:spPr bwMode="auto">
            <a:xfrm rot="5010374">
              <a:off x="3168101" y="2578223"/>
              <a:ext cx="351202" cy="31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07" descr="one dot.png"/>
            <p:cNvPicPr>
              <a:picLocks noChangeAspect="1"/>
            </p:cNvPicPr>
            <p:nvPr/>
          </p:nvPicPr>
          <p:blipFill>
            <a:blip r:embed="rId15" cstate="print">
              <a:extLst>
                <a:ext uri="{28A0092B-C50C-407E-A947-70E740481C1C}">
                  <a14:useLocalDpi xmlns:a14="http://schemas.microsoft.com/office/drawing/2010/main" val="0"/>
                </a:ext>
              </a:extLst>
            </a:blip>
            <a:srcRect t="13474"/>
            <a:stretch>
              <a:fillRect/>
            </a:stretch>
          </p:blipFill>
          <p:spPr bwMode="auto">
            <a:xfrm rot="18537287">
              <a:off x="2759128" y="3957783"/>
              <a:ext cx="351202" cy="31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07" descr="one dot.png"/>
            <p:cNvPicPr>
              <a:picLocks noChangeAspect="1"/>
            </p:cNvPicPr>
            <p:nvPr/>
          </p:nvPicPr>
          <p:blipFill>
            <a:blip r:embed="rId15" cstate="print">
              <a:extLst>
                <a:ext uri="{28A0092B-C50C-407E-A947-70E740481C1C}">
                  <a14:useLocalDpi xmlns:a14="http://schemas.microsoft.com/office/drawing/2010/main" val="0"/>
                </a:ext>
              </a:extLst>
            </a:blip>
            <a:srcRect t="13474"/>
            <a:stretch>
              <a:fillRect/>
            </a:stretch>
          </p:blipFill>
          <p:spPr bwMode="auto">
            <a:xfrm rot="2718824">
              <a:off x="3688976" y="3977224"/>
              <a:ext cx="351202" cy="31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14575" y="3274101"/>
              <a:ext cx="416790" cy="77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107" descr="one dot.png"/>
            <p:cNvPicPr>
              <a:picLocks noChangeAspect="1"/>
            </p:cNvPicPr>
            <p:nvPr/>
          </p:nvPicPr>
          <p:blipFill>
            <a:blip r:embed="rId15" cstate="print">
              <a:extLst>
                <a:ext uri="{28A0092B-C50C-407E-A947-70E740481C1C}">
                  <a14:useLocalDpi xmlns:a14="http://schemas.microsoft.com/office/drawing/2010/main" val="0"/>
                </a:ext>
              </a:extLst>
            </a:blip>
            <a:srcRect t="13474"/>
            <a:stretch>
              <a:fillRect/>
            </a:stretch>
          </p:blipFill>
          <p:spPr bwMode="auto">
            <a:xfrm rot="913482">
              <a:off x="4135098" y="3463279"/>
              <a:ext cx="351202" cy="31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a:blip r:embed="rId16"/>
            <a:stretch>
              <a:fillRect/>
            </a:stretch>
          </p:blipFill>
          <p:spPr>
            <a:xfrm>
              <a:off x="2355233" y="1801327"/>
              <a:ext cx="463164" cy="463164"/>
            </a:xfrm>
            <a:prstGeom prst="rect">
              <a:avLst/>
            </a:prstGeom>
          </p:spPr>
        </p:pic>
      </p:grpSp>
      <p:grpSp>
        <p:nvGrpSpPr>
          <p:cNvPr id="2" name="Group 1"/>
          <p:cNvGrpSpPr/>
          <p:nvPr/>
        </p:nvGrpSpPr>
        <p:grpSpPr>
          <a:xfrm>
            <a:off x="3517709" y="1125444"/>
            <a:ext cx="2901384" cy="1753224"/>
            <a:chOff x="3517709" y="853294"/>
            <a:chExt cx="2901384" cy="1753224"/>
          </a:xfrm>
        </p:grpSpPr>
        <p:grpSp>
          <p:nvGrpSpPr>
            <p:cNvPr id="18" name="Group 99"/>
            <p:cNvGrpSpPr>
              <a:grpSpLocks/>
            </p:cNvGrpSpPr>
            <p:nvPr/>
          </p:nvGrpSpPr>
          <p:grpSpPr bwMode="auto">
            <a:xfrm>
              <a:off x="5028443" y="853294"/>
              <a:ext cx="1390650" cy="1028700"/>
              <a:chOff x="5357008" y="1142984"/>
              <a:chExt cx="2072512" cy="1500198"/>
            </a:xfrm>
          </p:grpSpPr>
          <p:sp>
            <p:nvSpPr>
              <p:cNvPr id="19" name="Cloud 18"/>
              <p:cNvSpPr/>
              <p:nvPr/>
            </p:nvSpPr>
            <p:spPr>
              <a:xfrm>
                <a:off x="5357008" y="1142984"/>
                <a:ext cx="2072512" cy="1500198"/>
              </a:xfrm>
              <a:prstGeom prst="cloud">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GB" sz="1800">
                  <a:solidFill>
                    <a:prstClr val="white"/>
                  </a:solidFill>
                </a:endParaRPr>
              </a:p>
            </p:txBody>
          </p:sp>
          <p:sp>
            <p:nvSpPr>
              <p:cNvPr id="20" name="TextBox 105"/>
              <p:cNvSpPr txBox="1">
                <a:spLocks noChangeArrowheads="1"/>
              </p:cNvSpPr>
              <p:nvPr/>
            </p:nvSpPr>
            <p:spPr bwMode="auto">
              <a:xfrm>
                <a:off x="5646915" y="1517857"/>
                <a:ext cx="1285884" cy="67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457200" eaLnBrk="1" fontAlgn="auto" hangingPunct="1">
                  <a:spcBef>
                    <a:spcPts val="0"/>
                  </a:spcBef>
                  <a:spcAft>
                    <a:spcPts val="0"/>
                  </a:spcAft>
                </a:pPr>
                <a:r>
                  <a:rPr lang="en-GB" sz="1200" b="1" dirty="0">
                    <a:solidFill>
                      <a:prstClr val="black"/>
                    </a:solidFill>
                  </a:rPr>
                  <a:t>GPRS Network</a:t>
                </a:r>
              </a:p>
            </p:txBody>
          </p:sp>
        </p:grpSp>
        <p:sp>
          <p:nvSpPr>
            <p:cNvPr id="21" name="Down Arrow 20"/>
            <p:cNvSpPr/>
            <p:nvPr/>
          </p:nvSpPr>
          <p:spPr bwMode="auto">
            <a:xfrm rot="13636644">
              <a:off x="4234204" y="1560119"/>
              <a:ext cx="329904" cy="1762894"/>
            </a:xfrm>
            <a:prstGeom prst="downArrow">
              <a:avLst/>
            </a:prstGeom>
          </p:spPr>
          <p:style>
            <a:lnRef idx="0">
              <a:schemeClr val="accent5"/>
            </a:lnRef>
            <a:fillRef idx="3">
              <a:schemeClr val="accent5"/>
            </a:fillRef>
            <a:effectRef idx="3">
              <a:schemeClr val="accent5"/>
            </a:effectRef>
            <a:fontRef idx="minor">
              <a:schemeClr val="lt1"/>
            </a:fontRef>
          </p:style>
          <p:txBody>
            <a:bodyPr anchor="ctr"/>
            <a:lstStyle/>
            <a:p>
              <a:pPr algn="ctr" defTabSz="457200" eaLnBrk="1" fontAlgn="auto" hangingPunct="1">
                <a:spcBef>
                  <a:spcPts val="0"/>
                </a:spcBef>
                <a:spcAft>
                  <a:spcPts val="0"/>
                </a:spcAft>
                <a:defRPr/>
              </a:pPr>
              <a:endParaRPr lang="en-GB" sz="1800">
                <a:solidFill>
                  <a:prstClr val="white"/>
                </a:solidFill>
              </a:endParaRPr>
            </a:p>
          </p:txBody>
        </p:sp>
      </p:grpSp>
      <p:sp>
        <p:nvSpPr>
          <p:cNvPr id="39"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algn="ctr" defTabSz="457200" eaLnBrk="1" fontAlgn="auto" hangingPunct="1">
              <a:spcAft>
                <a:spcPts val="0"/>
              </a:spcAft>
              <a:defRPr/>
            </a:pPr>
            <a:r>
              <a:rPr lang="en-GB" sz="4400" dirty="0" err="1" smtClean="0">
                <a:solidFill>
                  <a:prstClr val="black"/>
                </a:solidFill>
                <a:latin typeface="Calibri"/>
              </a:rPr>
              <a:t>Orsis</a:t>
            </a:r>
            <a:r>
              <a:rPr lang="en-GB" sz="4400" dirty="0" smtClean="0">
                <a:solidFill>
                  <a:prstClr val="black"/>
                </a:solidFill>
                <a:latin typeface="Calibri"/>
              </a:rPr>
              <a:t> Monitoring Solution</a:t>
            </a:r>
            <a:endParaRPr lang="en-GB" sz="4400" dirty="0">
              <a:solidFill>
                <a:prstClr val="black"/>
              </a:solidFill>
              <a:latin typeface="Calibri"/>
            </a:endParaRPr>
          </a:p>
        </p:txBody>
      </p:sp>
    </p:spTree>
    <p:extLst>
      <p:ext uri="{BB962C8B-B14F-4D97-AF65-F5344CB8AC3E}">
        <p14:creationId xmlns:p14="http://schemas.microsoft.com/office/powerpoint/2010/main" val="301034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
                                        </p:tgtEl>
                                        <p:attrNameLst>
                                          <p:attrName>style.visibility</p:attrName>
                                        </p:attrNameLst>
                                      </p:cBhvr>
                                      <p:to>
                                        <p:strVal val="visible"/>
                                      </p:to>
                                    </p:set>
                                    <p:animEffect transition="in" filter="fade">
                                      <p:cBhvr>
                                        <p:cTn id="7" dur="500"/>
                                        <p:tgtEl>
                                          <p:spTgt spid="2048"/>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par>
                                <p:cTn id="14" presetID="10" presetClass="entr" presetSubtype="0" fill="hold" nodeType="withEffect">
                                  <p:stCondLst>
                                    <p:cond delay="0"/>
                                  </p:stCondLst>
                                  <p:childTnLst>
                                    <p:set>
                                      <p:cBhvr>
                                        <p:cTn id="15" dur="1" fill="hold">
                                          <p:stCondLst>
                                            <p:cond delay="0"/>
                                          </p:stCondLst>
                                        </p:cTn>
                                        <p:tgtEl>
                                          <p:spTgt spid="2049"/>
                                        </p:tgtEl>
                                        <p:attrNameLst>
                                          <p:attrName>style.visibility</p:attrName>
                                        </p:attrNameLst>
                                      </p:cBhvr>
                                      <p:to>
                                        <p:strVal val="visible"/>
                                      </p:to>
                                    </p:set>
                                    <p:animEffect transition="in" filter="fade">
                                      <p:cBhvr>
                                        <p:cTn id="16" dur="500"/>
                                        <p:tgtEl>
                                          <p:spTgt spid="204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58"/>
                                        </p:tgtEl>
                                        <p:attrNameLst>
                                          <p:attrName>style.visibility</p:attrName>
                                        </p:attrNameLst>
                                      </p:cBhvr>
                                      <p:to>
                                        <p:strVal val="visible"/>
                                      </p:to>
                                    </p:set>
                                    <p:animEffect transition="in" filter="fade">
                                      <p:cBhvr>
                                        <p:cTn id="19" dur="500"/>
                                        <p:tgtEl>
                                          <p:spTgt spid="20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60"/>
                                        </p:tgtEl>
                                        <p:attrNameLst>
                                          <p:attrName>style.visibility</p:attrName>
                                        </p:attrNameLst>
                                      </p:cBhvr>
                                      <p:to>
                                        <p:strVal val="visible"/>
                                      </p:to>
                                    </p:set>
                                    <p:animEffect transition="in" filter="fade">
                                      <p:cBhvr>
                                        <p:cTn id="22" dur="500"/>
                                        <p:tgtEl>
                                          <p:spTgt spid="2060"/>
                                        </p:tgtEl>
                                      </p:cBhvr>
                                    </p:animEffect>
                                  </p:childTnLst>
                                </p:cTn>
                              </p:par>
                              <p:par>
                                <p:cTn id="23" presetID="10"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p:bldP spid="2060" grpId="0"/>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TextBox 9"/>
          <p:cNvSpPr txBox="1">
            <a:spLocks noChangeArrowheads="1"/>
          </p:cNvSpPr>
          <p:nvPr/>
        </p:nvSpPr>
        <p:spPr bwMode="auto">
          <a:xfrm>
            <a:off x="7451725" y="2781300"/>
            <a:ext cx="16922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457200" eaLnBrk="1" fontAlgn="auto" hangingPunct="1">
              <a:spcBef>
                <a:spcPts val="0"/>
              </a:spcBef>
              <a:spcAft>
                <a:spcPts val="0"/>
              </a:spcAft>
            </a:pPr>
            <a:r>
              <a:rPr lang="en-GB" sz="900" b="1" i="1">
                <a:solidFill>
                  <a:prstClr val="white"/>
                </a:solidFill>
              </a:rPr>
              <a:t>Innovation in Smart Metering</a:t>
            </a:r>
          </a:p>
        </p:txBody>
      </p:sp>
      <p:sp>
        <p:nvSpPr>
          <p:cNvPr id="2060" name="TextBox 12"/>
          <p:cNvSpPr txBox="1">
            <a:spLocks noChangeArrowheads="1"/>
          </p:cNvSpPr>
          <p:nvPr/>
        </p:nvSpPr>
        <p:spPr bwMode="auto">
          <a:xfrm>
            <a:off x="7451725" y="5661025"/>
            <a:ext cx="169227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fontAlgn="auto" hangingPunct="1">
              <a:spcBef>
                <a:spcPts val="0"/>
              </a:spcBef>
              <a:spcAft>
                <a:spcPts val="0"/>
              </a:spcAft>
            </a:pPr>
            <a:r>
              <a:rPr lang="en-GB" sz="900" dirty="0">
                <a:solidFill>
                  <a:prstClr val="white"/>
                </a:solidFill>
              </a:rPr>
              <a:t>ORSIS (UK) LIMITED</a:t>
            </a:r>
          </a:p>
          <a:p>
            <a:pPr defTabSz="457200" eaLnBrk="1" fontAlgn="auto" hangingPunct="1">
              <a:spcBef>
                <a:spcPts val="0"/>
              </a:spcBef>
              <a:spcAft>
                <a:spcPts val="0"/>
              </a:spcAft>
            </a:pPr>
            <a:r>
              <a:rPr lang="en-GB" sz="900" dirty="0" smtClean="0">
                <a:solidFill>
                  <a:prstClr val="white"/>
                </a:solidFill>
              </a:rPr>
              <a:t>10 </a:t>
            </a:r>
            <a:r>
              <a:rPr lang="en-GB" sz="900" dirty="0">
                <a:solidFill>
                  <a:prstClr val="white"/>
                </a:solidFill>
              </a:rPr>
              <a:t>CARDALE PARK</a:t>
            </a:r>
          </a:p>
          <a:p>
            <a:pPr defTabSz="457200" eaLnBrk="1" fontAlgn="auto" hangingPunct="1">
              <a:spcBef>
                <a:spcPts val="0"/>
              </a:spcBef>
              <a:spcAft>
                <a:spcPts val="0"/>
              </a:spcAft>
            </a:pPr>
            <a:r>
              <a:rPr lang="en-GB" sz="900" dirty="0">
                <a:solidFill>
                  <a:prstClr val="white"/>
                </a:solidFill>
              </a:rPr>
              <a:t>BECKWITH HEAD</a:t>
            </a:r>
          </a:p>
          <a:p>
            <a:pPr defTabSz="457200" eaLnBrk="1" fontAlgn="auto" hangingPunct="1">
              <a:spcBef>
                <a:spcPts val="0"/>
              </a:spcBef>
              <a:spcAft>
                <a:spcPts val="0"/>
              </a:spcAft>
            </a:pPr>
            <a:r>
              <a:rPr lang="en-GB" sz="900" dirty="0">
                <a:solidFill>
                  <a:prstClr val="white"/>
                </a:solidFill>
              </a:rPr>
              <a:t>HARROGATE</a:t>
            </a:r>
          </a:p>
          <a:p>
            <a:pPr defTabSz="457200" eaLnBrk="1" fontAlgn="auto" hangingPunct="1">
              <a:spcBef>
                <a:spcPts val="0"/>
              </a:spcBef>
              <a:spcAft>
                <a:spcPts val="0"/>
              </a:spcAft>
            </a:pPr>
            <a:r>
              <a:rPr lang="en-GB" sz="900" dirty="0">
                <a:solidFill>
                  <a:prstClr val="white"/>
                </a:solidFill>
              </a:rPr>
              <a:t>NORTH YORKSHIRE</a:t>
            </a:r>
          </a:p>
          <a:p>
            <a:pPr defTabSz="457200" eaLnBrk="1" fontAlgn="auto" hangingPunct="1">
              <a:spcBef>
                <a:spcPts val="0"/>
              </a:spcBef>
              <a:spcAft>
                <a:spcPts val="0"/>
              </a:spcAft>
            </a:pPr>
            <a:r>
              <a:rPr lang="en-GB" sz="900" dirty="0">
                <a:solidFill>
                  <a:prstClr val="white"/>
                </a:solidFill>
              </a:rPr>
              <a:t>HG3 1RY</a:t>
            </a:r>
          </a:p>
          <a:p>
            <a:pPr defTabSz="457200" eaLnBrk="1" fontAlgn="auto" hangingPunct="1">
              <a:spcBef>
                <a:spcPts val="0"/>
              </a:spcBef>
              <a:spcAft>
                <a:spcPts val="0"/>
              </a:spcAft>
            </a:pPr>
            <a:r>
              <a:rPr lang="en-GB" sz="900" dirty="0">
                <a:solidFill>
                  <a:prstClr val="white"/>
                </a:solidFill>
              </a:rPr>
              <a:t>T: +44 (0) 1423 530700</a:t>
            </a:r>
          </a:p>
          <a:p>
            <a:pPr defTabSz="457200" eaLnBrk="1" fontAlgn="auto" hangingPunct="1">
              <a:spcBef>
                <a:spcPts val="0"/>
              </a:spcBef>
              <a:spcAft>
                <a:spcPts val="0"/>
              </a:spcAft>
            </a:pPr>
            <a:r>
              <a:rPr lang="en-GB" sz="900" dirty="0">
                <a:solidFill>
                  <a:prstClr val="white"/>
                </a:solidFill>
              </a:rPr>
              <a:t>www.orsis.co.uk</a:t>
            </a:r>
          </a:p>
          <a:p>
            <a:pPr defTabSz="457200" eaLnBrk="1" fontAlgn="auto" hangingPunct="1">
              <a:spcBef>
                <a:spcPts val="0"/>
              </a:spcBef>
              <a:spcAft>
                <a:spcPts val="0"/>
              </a:spcAft>
            </a:pPr>
            <a:endParaRPr lang="en-GB" sz="900" dirty="0">
              <a:solidFill>
                <a:prstClr val="white"/>
              </a:solidFill>
            </a:endParaRPr>
          </a:p>
        </p:txBody>
      </p:sp>
      <p:pic>
        <p:nvPicPr>
          <p:cNvPr id="3" name="Picture 2"/>
          <p:cNvPicPr>
            <a:picLocks noChangeAspect="1"/>
          </p:cNvPicPr>
          <p:nvPr/>
        </p:nvPicPr>
        <p:blipFill>
          <a:blip r:embed="rId3"/>
          <a:stretch>
            <a:fillRect/>
          </a:stretch>
        </p:blipFill>
        <p:spPr>
          <a:xfrm>
            <a:off x="6831712" y="141012"/>
            <a:ext cx="2169155" cy="458480"/>
          </a:xfrm>
          <a:prstGeom prst="rect">
            <a:avLst/>
          </a:prstGeom>
        </p:spPr>
      </p:pic>
      <p:pic>
        <p:nvPicPr>
          <p:cNvPr id="7" name="Picture 6"/>
          <p:cNvPicPr>
            <a:picLocks noChangeAspect="1"/>
          </p:cNvPicPr>
          <p:nvPr/>
        </p:nvPicPr>
        <p:blipFill>
          <a:blip r:embed="rId4"/>
          <a:stretch>
            <a:fillRect/>
          </a:stretch>
        </p:blipFill>
        <p:spPr>
          <a:xfrm>
            <a:off x="0" y="5204298"/>
            <a:ext cx="9144000" cy="1653702"/>
          </a:xfrm>
          <a:prstGeom prst="rect">
            <a:avLst/>
          </a:prstGeom>
        </p:spPr>
      </p:pic>
      <p:pic>
        <p:nvPicPr>
          <p:cNvPr id="8" name="Picture 7" descr="Screen Shot 2014-03-23 at 18.08.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879" y="2827260"/>
            <a:ext cx="1910187" cy="966009"/>
          </a:xfrm>
          <a:prstGeom prst="rect">
            <a:avLst/>
          </a:prstGeom>
          <a:noFill/>
          <a:ln w="12700" cap="flat">
            <a:solidFill>
              <a:srgbClr val="7F7F7F"/>
            </a:solidFill>
            <a:miter lim="800000"/>
            <a:headEnd/>
            <a:tailEnd/>
          </a:ln>
          <a:effectLst>
            <a:outerShdw blurRad="50800" dist="38100" dir="5400000" algn="t" rotWithShape="0">
              <a:prstClr val="black">
                <a:alpha val="40000"/>
              </a:prstClr>
            </a:outerShdw>
          </a:effectLst>
        </p:spPr>
      </p:pic>
      <p:pic>
        <p:nvPicPr>
          <p:cNvPr id="10" name="Picture 9" descr="Screen Shot 2014-03-22 at 22.20.5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9505" y="3312121"/>
            <a:ext cx="1815141" cy="1311319"/>
          </a:xfrm>
          <a:prstGeom prst="rect">
            <a:avLst/>
          </a:prstGeom>
          <a:ln>
            <a:solidFill>
              <a:srgbClr val="7F7F7F"/>
            </a:solidFill>
          </a:ln>
          <a:effectLst>
            <a:outerShdw blurRad="50800" dist="38100" dir="5400000" algn="t" rotWithShape="0">
              <a:prstClr val="black">
                <a:alpha val="40000"/>
              </a:prstClr>
            </a:outerShdw>
          </a:effectLst>
        </p:spPr>
      </p:pic>
      <p:pic>
        <p:nvPicPr>
          <p:cNvPr id="11"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941" y="4132560"/>
            <a:ext cx="1893503" cy="1297819"/>
          </a:xfrm>
          <a:prstGeom prst="rect">
            <a:avLst/>
          </a:prstGeom>
          <a:noFill/>
          <a:ln w="12700" cap="flat">
            <a:solidFill>
              <a:srgbClr val="7F7F7F"/>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181208" y="2455237"/>
            <a:ext cx="2428018" cy="246221"/>
          </a:xfrm>
          <a:prstGeom prst="rect">
            <a:avLst/>
          </a:prstGeom>
          <a:noFill/>
          <a:ln>
            <a:noFill/>
          </a:ln>
        </p:spPr>
        <p:txBody>
          <a:bodyPr wrap="square" lIns="0" tIns="0" rIns="0" bIns="0" anchor="ctr">
            <a:spAutoFit/>
          </a:bodyPr>
          <a:lstStyle/>
          <a:p>
            <a:pPr defTabSz="457200" eaLnBrk="1" fontAlgn="auto" hangingPunct="1">
              <a:spcBef>
                <a:spcPts val="0"/>
              </a:spcBef>
              <a:spcAft>
                <a:spcPts val="0"/>
              </a:spcAft>
            </a:pPr>
            <a:r>
              <a:rPr lang="en-GB" sz="1600" dirty="0" smtClean="0">
                <a:solidFill>
                  <a:srgbClr val="005A7C"/>
                </a:solidFill>
                <a:latin typeface="Helvetica Neue Medium" charset="0"/>
                <a:ea typeface="ＭＳ Ｐゴシック" charset="0"/>
                <a:cs typeface="ＭＳ Ｐゴシック" charset="0"/>
              </a:rPr>
              <a:t>Portfolio benchmarking</a:t>
            </a:r>
            <a:endParaRPr lang="en-US" sz="1600" dirty="0">
              <a:solidFill>
                <a:srgbClr val="005A7C"/>
              </a:solidFill>
              <a:latin typeface="Helvetica Neue Medium" charset="0"/>
              <a:ea typeface="ＭＳ Ｐゴシック" charset="0"/>
              <a:cs typeface="ＭＳ Ｐゴシック" charset="0"/>
            </a:endParaRPr>
          </a:p>
        </p:txBody>
      </p:sp>
      <p:sp>
        <p:nvSpPr>
          <p:cNvPr id="13" name="Rectangle 12"/>
          <p:cNvSpPr/>
          <p:nvPr/>
        </p:nvSpPr>
        <p:spPr>
          <a:xfrm>
            <a:off x="319941" y="5541859"/>
            <a:ext cx="1882867" cy="276999"/>
          </a:xfrm>
          <a:prstGeom prst="rect">
            <a:avLst/>
          </a:prstGeom>
          <a:noFill/>
          <a:ln>
            <a:noFill/>
          </a:ln>
        </p:spPr>
        <p:txBody>
          <a:bodyPr wrap="square" lIns="0" tIns="0" rIns="0" bIns="0" anchor="ctr">
            <a:spAutoFit/>
          </a:bodyPr>
          <a:lstStyle/>
          <a:p>
            <a:pPr defTabSz="457200" eaLnBrk="1" fontAlgn="auto" hangingPunct="1">
              <a:spcBef>
                <a:spcPts val="0"/>
              </a:spcBef>
              <a:spcAft>
                <a:spcPts val="0"/>
              </a:spcAft>
            </a:pPr>
            <a:r>
              <a:rPr lang="en-GB" sz="1800" dirty="0" smtClean="0">
                <a:solidFill>
                  <a:srgbClr val="005A7C"/>
                </a:solidFill>
                <a:latin typeface="Helvetica Neue Medium" charset="0"/>
                <a:ea typeface="ＭＳ Ｐゴシック" charset="0"/>
                <a:cs typeface="ＭＳ Ｐゴシック" charset="0"/>
              </a:rPr>
              <a:t>Projects database</a:t>
            </a:r>
            <a:endParaRPr lang="en-US" sz="1800" dirty="0">
              <a:solidFill>
                <a:srgbClr val="005A7C"/>
              </a:solidFill>
              <a:latin typeface="Helvetica Neue Medium" charset="0"/>
              <a:ea typeface="ＭＳ Ｐゴシック" charset="0"/>
              <a:cs typeface="ＭＳ Ｐゴシック" charset="0"/>
            </a:endParaRPr>
          </a:p>
        </p:txBody>
      </p:sp>
      <p:sp>
        <p:nvSpPr>
          <p:cNvPr id="14" name="Rectangle 13"/>
          <p:cNvSpPr/>
          <p:nvPr/>
        </p:nvSpPr>
        <p:spPr>
          <a:xfrm>
            <a:off x="7267458" y="2220928"/>
            <a:ext cx="1661849" cy="246221"/>
          </a:xfrm>
          <a:prstGeom prst="rect">
            <a:avLst/>
          </a:prstGeom>
          <a:noFill/>
          <a:ln>
            <a:noFill/>
          </a:ln>
        </p:spPr>
        <p:txBody>
          <a:bodyPr wrap="square" lIns="0" tIns="0" rIns="0" bIns="0" anchor="ctr">
            <a:spAutoFit/>
          </a:bodyPr>
          <a:lstStyle/>
          <a:p>
            <a:pPr defTabSz="457200" eaLnBrk="1" fontAlgn="auto" hangingPunct="1">
              <a:spcBef>
                <a:spcPts val="0"/>
              </a:spcBef>
              <a:spcAft>
                <a:spcPts val="0"/>
              </a:spcAft>
            </a:pPr>
            <a:r>
              <a:rPr lang="en-GB" sz="1600" dirty="0" smtClean="0">
                <a:solidFill>
                  <a:srgbClr val="005A7C"/>
                </a:solidFill>
                <a:latin typeface="Helvetica Neue Medium" charset="0"/>
                <a:ea typeface="ＭＳ Ｐゴシック" charset="0"/>
                <a:cs typeface="ＭＳ Ｐゴシック" charset="0"/>
              </a:rPr>
              <a:t>User dashboard</a:t>
            </a:r>
            <a:endParaRPr lang="en-US" sz="1600" dirty="0">
              <a:solidFill>
                <a:srgbClr val="005A7C"/>
              </a:solidFill>
              <a:latin typeface="Helvetica Neue Medium" charset="0"/>
              <a:ea typeface="ＭＳ Ｐゴシック" charset="0"/>
              <a:cs typeface="ＭＳ Ｐゴシック" charset="0"/>
            </a:endParaRPr>
          </a:p>
        </p:txBody>
      </p:sp>
      <p:sp>
        <p:nvSpPr>
          <p:cNvPr id="15" name="Rectangle 14"/>
          <p:cNvSpPr/>
          <p:nvPr/>
        </p:nvSpPr>
        <p:spPr>
          <a:xfrm>
            <a:off x="2546253" y="4752369"/>
            <a:ext cx="945584" cy="276999"/>
          </a:xfrm>
          <a:prstGeom prst="rect">
            <a:avLst/>
          </a:prstGeom>
          <a:noFill/>
          <a:ln>
            <a:noFill/>
          </a:ln>
        </p:spPr>
        <p:txBody>
          <a:bodyPr wrap="square" lIns="0" tIns="0" rIns="0" bIns="0" anchor="ctr">
            <a:spAutoFit/>
          </a:bodyPr>
          <a:lstStyle/>
          <a:p>
            <a:pPr defTabSz="457200" eaLnBrk="1" fontAlgn="auto" hangingPunct="1">
              <a:spcBef>
                <a:spcPts val="0"/>
              </a:spcBef>
              <a:spcAft>
                <a:spcPts val="0"/>
              </a:spcAft>
            </a:pPr>
            <a:r>
              <a:rPr lang="en-GB" sz="1800" dirty="0" smtClean="0">
                <a:solidFill>
                  <a:srgbClr val="005A7C"/>
                </a:solidFill>
                <a:latin typeface="Helvetica Neue Medium" charset="0"/>
                <a:ea typeface="ＭＳ Ｐゴシック" charset="0"/>
                <a:cs typeface="ＭＳ Ｐゴシック" charset="0"/>
              </a:rPr>
              <a:t>Analytics</a:t>
            </a:r>
            <a:endParaRPr lang="en-US" sz="1800" dirty="0">
              <a:solidFill>
                <a:srgbClr val="005A7C"/>
              </a:solidFill>
              <a:latin typeface="Helvetica Neue Medium" charset="0"/>
              <a:ea typeface="ＭＳ Ｐゴシック" charset="0"/>
              <a:cs typeface="ＭＳ Ｐゴシック" charset="0"/>
            </a:endParaRPr>
          </a:p>
        </p:txBody>
      </p:sp>
      <p:pic>
        <p:nvPicPr>
          <p:cNvPr id="17" name="Picture 16" descr="Screen Shot 2014-03-22 at 22.49.1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9340" y="4036523"/>
            <a:ext cx="2639967" cy="1295652"/>
          </a:xfrm>
          <a:prstGeom prst="rect">
            <a:avLst/>
          </a:prstGeom>
          <a:ln>
            <a:solidFill>
              <a:srgbClr val="BFBFBF"/>
            </a:solidFill>
          </a:ln>
          <a:effectLst>
            <a:outerShdw blurRad="50800" dist="38100" dir="5400000" algn="t" rotWithShape="0">
              <a:prstClr val="black">
                <a:alpha val="40000"/>
              </a:prstClr>
            </a:outerShdw>
          </a:effectLst>
        </p:spPr>
      </p:pic>
      <p:pic>
        <p:nvPicPr>
          <p:cNvPr id="18" name="Picture 17" descr="Screen Shot 2014-03-22 at 21.54.38.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24951" y="2521956"/>
            <a:ext cx="1708244" cy="1414282"/>
          </a:xfrm>
          <a:prstGeom prst="rect">
            <a:avLst/>
          </a:prstGeom>
          <a:ln>
            <a:solidFill>
              <a:schemeClr val="bg2"/>
            </a:solidFill>
          </a:ln>
          <a:effectLst>
            <a:outerShdw blurRad="50800" dist="38100" dir="5400000" algn="t" rotWithShape="0">
              <a:prstClr val="black">
                <a:alpha val="40000"/>
              </a:prstClr>
            </a:outerShdw>
          </a:effectLst>
        </p:spPr>
      </p:pic>
      <p:sp>
        <p:nvSpPr>
          <p:cNvPr id="19" name="Rectangle 18"/>
          <p:cNvSpPr/>
          <p:nvPr/>
        </p:nvSpPr>
        <p:spPr>
          <a:xfrm>
            <a:off x="6702343" y="5438149"/>
            <a:ext cx="2298524" cy="246221"/>
          </a:xfrm>
          <a:prstGeom prst="rect">
            <a:avLst/>
          </a:prstGeom>
          <a:noFill/>
          <a:ln>
            <a:noFill/>
          </a:ln>
        </p:spPr>
        <p:txBody>
          <a:bodyPr wrap="square" lIns="0" tIns="0" rIns="0" bIns="0" anchor="ctr">
            <a:spAutoFit/>
          </a:bodyPr>
          <a:lstStyle/>
          <a:p>
            <a:pPr defTabSz="457200" eaLnBrk="1" fontAlgn="auto" hangingPunct="1">
              <a:spcBef>
                <a:spcPts val="0"/>
              </a:spcBef>
              <a:spcAft>
                <a:spcPts val="0"/>
              </a:spcAft>
            </a:pPr>
            <a:r>
              <a:rPr lang="en-GB" sz="1600" dirty="0" smtClean="0">
                <a:solidFill>
                  <a:srgbClr val="005A7C"/>
                </a:solidFill>
                <a:latin typeface="Helvetica Neue Medium" charset="0"/>
                <a:ea typeface="ＭＳ Ｐゴシック" charset="0"/>
                <a:cs typeface="ＭＳ Ｐゴシック" charset="0"/>
              </a:rPr>
              <a:t>Consumption tracking</a:t>
            </a:r>
            <a:endParaRPr lang="en-US" sz="1600" dirty="0">
              <a:solidFill>
                <a:srgbClr val="005A7C"/>
              </a:solidFill>
              <a:latin typeface="Helvetica Neue Medium" charset="0"/>
              <a:ea typeface="ＭＳ Ｐゴシック" charset="0"/>
              <a:cs typeface="ＭＳ Ｐゴシック" charset="0"/>
            </a:endParaRPr>
          </a:p>
        </p:txBody>
      </p:sp>
      <p:sp>
        <p:nvSpPr>
          <p:cNvPr id="20" name="Rectangle 19"/>
          <p:cNvSpPr/>
          <p:nvPr/>
        </p:nvSpPr>
        <p:spPr>
          <a:xfrm>
            <a:off x="5327797" y="4487417"/>
            <a:ext cx="854081" cy="246221"/>
          </a:xfrm>
          <a:prstGeom prst="rect">
            <a:avLst/>
          </a:prstGeom>
          <a:noFill/>
          <a:ln>
            <a:noFill/>
          </a:ln>
        </p:spPr>
        <p:txBody>
          <a:bodyPr wrap="square" lIns="0" tIns="0" rIns="0" bIns="0" anchor="ctr">
            <a:spAutoFit/>
          </a:bodyPr>
          <a:lstStyle/>
          <a:p>
            <a:pPr defTabSz="457200" eaLnBrk="1" fontAlgn="auto" hangingPunct="1">
              <a:spcBef>
                <a:spcPts val="0"/>
              </a:spcBef>
              <a:spcAft>
                <a:spcPts val="0"/>
              </a:spcAft>
            </a:pPr>
            <a:r>
              <a:rPr lang="en-GB" sz="1600" dirty="0" smtClean="0">
                <a:solidFill>
                  <a:srgbClr val="005A7C"/>
                </a:solidFill>
                <a:latin typeface="Helvetica Neue Medium" charset="0"/>
                <a:ea typeface="ＭＳ Ｐゴシック" charset="0"/>
                <a:cs typeface="ＭＳ Ｐゴシック" charset="0"/>
              </a:rPr>
              <a:t>Projects</a:t>
            </a:r>
            <a:endParaRPr lang="en-US" sz="1600" dirty="0">
              <a:solidFill>
                <a:srgbClr val="005A7C"/>
              </a:solidFill>
              <a:latin typeface="Helvetica Neue Medium" charset="0"/>
              <a:ea typeface="ＭＳ Ｐゴシック" charset="0"/>
              <a:cs typeface="ＭＳ Ｐゴシック" charset="0"/>
            </a:endParaRPr>
          </a:p>
        </p:txBody>
      </p:sp>
      <p:sp>
        <p:nvSpPr>
          <p:cNvPr id="21" name="Left-Right Arrow 20"/>
          <p:cNvSpPr/>
          <p:nvPr/>
        </p:nvSpPr>
        <p:spPr bwMode="auto">
          <a:xfrm>
            <a:off x="3107218" y="1260806"/>
            <a:ext cx="2931248" cy="1172499"/>
          </a:xfrm>
          <a:prstGeom prst="leftRightArrow">
            <a:avLst>
              <a:gd name="adj1" fmla="val 64496"/>
              <a:gd name="adj2" fmla="val 50000"/>
            </a:avLst>
          </a:prstGeom>
          <a:noFill/>
          <a:ln w="25400"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1" hangingPunct="1"/>
            <a:endParaRPr lang="en-US" sz="4200">
              <a:solidFill>
                <a:srgbClr val="000000"/>
              </a:solidFill>
              <a:latin typeface="Helvetica Neue Light" charset="0"/>
              <a:ea typeface="ヒラギノ角ゴ ProN W3" charset="0"/>
              <a:cs typeface="ヒラギノ角ゴ ProN W3" charset="0"/>
              <a:sym typeface="Helvetica Neue Light" charset="0"/>
            </a:endParaRPr>
          </a:p>
        </p:txBody>
      </p:sp>
      <p:pic>
        <p:nvPicPr>
          <p:cNvPr id="22" name="Picture 21" descr="EnergyDeck_logo_large.gif"/>
          <p:cNvPicPr>
            <a:picLocks noChangeAspect="1"/>
          </p:cNvPicPr>
          <p:nvPr/>
        </p:nvPicPr>
        <p:blipFill>
          <a:blip r:embed="rId10" cstate="print">
            <a:alphaModFix/>
            <a:extLst>
              <a:ext uri="{28A0092B-C50C-407E-A947-70E740481C1C}">
                <a14:useLocalDpi xmlns:a14="http://schemas.microsoft.com/office/drawing/2010/main" val="0"/>
              </a:ext>
            </a:extLst>
          </a:blip>
          <a:stretch>
            <a:fillRect/>
          </a:stretch>
        </p:blipFill>
        <p:spPr>
          <a:xfrm>
            <a:off x="3518719" y="1678070"/>
            <a:ext cx="2139180" cy="372632"/>
          </a:xfrm>
          <a:prstGeom prst="rect">
            <a:avLst/>
          </a:prstGeom>
        </p:spPr>
      </p:pic>
      <p:grpSp>
        <p:nvGrpSpPr>
          <p:cNvPr id="23" name="Group 22"/>
          <p:cNvGrpSpPr/>
          <p:nvPr/>
        </p:nvGrpSpPr>
        <p:grpSpPr>
          <a:xfrm>
            <a:off x="924008" y="1406497"/>
            <a:ext cx="4148404" cy="949530"/>
            <a:chOff x="7438656" y="2284664"/>
            <a:chExt cx="5976664" cy="1368000"/>
          </a:xfrm>
        </p:grpSpPr>
        <p:sp>
          <p:nvSpPr>
            <p:cNvPr id="24" name="TextBox 23"/>
            <p:cNvSpPr txBox="1"/>
            <p:nvPr/>
          </p:nvSpPr>
          <p:spPr>
            <a:xfrm>
              <a:off x="8950824" y="2371035"/>
              <a:ext cx="4464496" cy="1019860"/>
            </a:xfrm>
            <a:prstGeom prst="rect">
              <a:avLst/>
            </a:prstGeom>
            <a:noFill/>
          </p:spPr>
          <p:txBody>
            <a:bodyPr wrap="square" rtlCol="0">
              <a:spAutoFit/>
            </a:bodyPr>
            <a:lstStyle/>
            <a:p>
              <a:pPr defTabSz="457200" eaLnBrk="1" fontAlgn="auto" hangingPunct="1">
                <a:spcBef>
                  <a:spcPts val="0"/>
                </a:spcBef>
                <a:spcAft>
                  <a:spcPts val="0"/>
                </a:spcAft>
              </a:pPr>
              <a:r>
                <a:rPr lang="en-GB" sz="2000" dirty="0" smtClean="0">
                  <a:solidFill>
                    <a:prstClr val="black"/>
                  </a:solidFill>
                  <a:latin typeface="Calibri"/>
                </a:rPr>
                <a:t>HA/</a:t>
              </a:r>
            </a:p>
            <a:p>
              <a:pPr defTabSz="457200" eaLnBrk="1" fontAlgn="auto" hangingPunct="1">
                <a:spcBef>
                  <a:spcPts val="0"/>
                </a:spcBef>
                <a:spcAft>
                  <a:spcPts val="0"/>
                </a:spcAft>
              </a:pPr>
              <a:r>
                <a:rPr lang="en-GB" sz="2000" dirty="0" smtClean="0">
                  <a:solidFill>
                    <a:prstClr val="black"/>
                  </a:solidFill>
                  <a:latin typeface="Calibri"/>
                </a:rPr>
                <a:t>Landlord</a:t>
              </a:r>
            </a:p>
          </p:txBody>
        </p:sp>
        <p:pic>
          <p:nvPicPr>
            <p:cNvPr id="25" name="Picture 24" descr="cultural_facility_256.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38656" y="2284664"/>
              <a:ext cx="1368000" cy="1368000"/>
            </a:xfrm>
            <a:prstGeom prst="rect">
              <a:avLst/>
            </a:prstGeom>
          </p:spPr>
        </p:pic>
      </p:grpSp>
      <p:grpSp>
        <p:nvGrpSpPr>
          <p:cNvPr id="26" name="Group 25"/>
          <p:cNvGrpSpPr/>
          <p:nvPr/>
        </p:nvGrpSpPr>
        <p:grpSpPr>
          <a:xfrm>
            <a:off x="6342860" y="1357892"/>
            <a:ext cx="3017489" cy="1005755"/>
            <a:chOff x="1066258" y="2320826"/>
            <a:chExt cx="4104304" cy="1368000"/>
          </a:xfrm>
        </p:grpSpPr>
        <p:sp>
          <p:nvSpPr>
            <p:cNvPr id="27" name="TextBox 26"/>
            <p:cNvSpPr txBox="1"/>
            <p:nvPr/>
          </p:nvSpPr>
          <p:spPr>
            <a:xfrm>
              <a:off x="2578276" y="2464689"/>
              <a:ext cx="2592286" cy="962847"/>
            </a:xfrm>
            <a:prstGeom prst="rect">
              <a:avLst/>
            </a:prstGeom>
            <a:noFill/>
          </p:spPr>
          <p:txBody>
            <a:bodyPr wrap="square" rtlCol="0">
              <a:spAutoFit/>
            </a:bodyPr>
            <a:lstStyle/>
            <a:p>
              <a:pPr defTabSz="457200" eaLnBrk="1" fontAlgn="auto" hangingPunct="1">
                <a:spcBef>
                  <a:spcPts val="0"/>
                </a:spcBef>
                <a:spcAft>
                  <a:spcPts val="0"/>
                </a:spcAft>
              </a:pPr>
              <a:r>
                <a:rPr lang="en-GB" sz="2000" dirty="0" smtClean="0">
                  <a:solidFill>
                    <a:prstClr val="black"/>
                  </a:solidFill>
                  <a:latin typeface="Calibri"/>
                </a:rPr>
                <a:t>Residential </a:t>
              </a:r>
            </a:p>
            <a:p>
              <a:pPr defTabSz="457200" eaLnBrk="1" fontAlgn="auto" hangingPunct="1">
                <a:spcBef>
                  <a:spcPts val="0"/>
                </a:spcBef>
                <a:spcAft>
                  <a:spcPts val="0"/>
                </a:spcAft>
              </a:pPr>
              <a:r>
                <a:rPr lang="en-GB" sz="2000" dirty="0" smtClean="0">
                  <a:solidFill>
                    <a:prstClr val="black"/>
                  </a:solidFill>
                  <a:latin typeface="Calibri"/>
                </a:rPr>
                <a:t>User</a:t>
              </a:r>
            </a:p>
          </p:txBody>
        </p:sp>
        <p:pic>
          <p:nvPicPr>
            <p:cNvPr id="28" name="Picture 27" descr="house_256.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6258" y="2320826"/>
              <a:ext cx="1368000" cy="1368000"/>
            </a:xfrm>
            <a:prstGeom prst="rect">
              <a:avLst/>
            </a:prstGeom>
          </p:spPr>
        </p:pic>
      </p:grpSp>
      <p:pic>
        <p:nvPicPr>
          <p:cNvPr id="9"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8486" y="3341988"/>
            <a:ext cx="1506465" cy="1032541"/>
          </a:xfrm>
          <a:prstGeom prst="rect">
            <a:avLst/>
          </a:prstGeom>
          <a:noFill/>
          <a:ln w="12700" cap="flat">
            <a:solidFill>
              <a:srgbClr val="7F7F7F"/>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algn="ctr" defTabSz="457200" eaLnBrk="1" fontAlgn="auto" hangingPunct="1">
              <a:spcAft>
                <a:spcPts val="0"/>
              </a:spcAft>
              <a:defRPr/>
            </a:pPr>
            <a:r>
              <a:rPr lang="en-GB" sz="4400" dirty="0" err="1" smtClean="0">
                <a:solidFill>
                  <a:prstClr val="black"/>
                </a:solidFill>
                <a:latin typeface="Calibri"/>
              </a:rPr>
              <a:t>EnergyDeck</a:t>
            </a:r>
            <a:r>
              <a:rPr lang="en-GB" sz="4400" dirty="0" smtClean="0">
                <a:solidFill>
                  <a:prstClr val="black"/>
                </a:solidFill>
                <a:latin typeface="Calibri"/>
              </a:rPr>
              <a:t> Platform</a:t>
            </a:r>
            <a:endParaRPr lang="en-GB" sz="4400" dirty="0">
              <a:solidFill>
                <a:prstClr val="black"/>
              </a:solidFill>
              <a:latin typeface="Calibri"/>
            </a:endParaRPr>
          </a:p>
        </p:txBody>
      </p:sp>
    </p:spTree>
    <p:extLst>
      <p:ext uri="{BB962C8B-B14F-4D97-AF65-F5344CB8AC3E}">
        <p14:creationId xmlns:p14="http://schemas.microsoft.com/office/powerpoint/2010/main" val="301835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fade">
                                      <p:cBhvr>
                                        <p:cTn id="7" dur="500"/>
                                        <p:tgtEl>
                                          <p:spTgt spid="20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60"/>
                                        </p:tgtEl>
                                        <p:attrNameLst>
                                          <p:attrName>style.visibility</p:attrName>
                                        </p:attrNameLst>
                                      </p:cBhvr>
                                      <p:to>
                                        <p:strVal val="visible"/>
                                      </p:to>
                                    </p:set>
                                    <p:animEffect transition="in" filter="fade">
                                      <p:cBhvr>
                                        <p:cTn id="10" dur="500"/>
                                        <p:tgtEl>
                                          <p:spTgt spid="206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par>
                                <p:cTn id="59" presetID="10" presetClass="entr" presetSubtype="0"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p:bldP spid="2060" grpId="0"/>
      <p:bldP spid="12" grpId="0"/>
      <p:bldP spid="13" grpId="0"/>
      <p:bldP spid="14" grpId="0"/>
      <p:bldP spid="15" grpId="0"/>
      <p:bldP spid="19" grpId="0"/>
      <p:bldP spid="20" grpId="0"/>
      <p:bldP spid="21" grpId="0" animBg="1"/>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EnergyDeck</a:t>
            </a:r>
            <a:r>
              <a:rPr lang="en-GB" dirty="0" smtClean="0"/>
              <a:t> User Interface</a:t>
            </a:r>
            <a:endParaRPr lang="en-GB" dirty="0"/>
          </a:p>
        </p:txBody>
      </p:sp>
      <p:sp>
        <p:nvSpPr>
          <p:cNvPr id="3" name="Content Placeholder 2"/>
          <p:cNvSpPr>
            <a:spLocks noGrp="1"/>
          </p:cNvSpPr>
          <p:nvPr>
            <p:ph idx="1"/>
          </p:nvPr>
        </p:nvSpPr>
        <p:spPr>
          <a:xfrm>
            <a:off x="5018314" y="1600200"/>
            <a:ext cx="4125686" cy="4525963"/>
          </a:xfrm>
        </p:spPr>
        <p:txBody>
          <a:bodyPr>
            <a:normAutofit/>
          </a:bodyPr>
          <a:lstStyle/>
          <a:p>
            <a:r>
              <a:rPr lang="en-GB" dirty="0" smtClean="0"/>
              <a:t>Designed specifically for domestic market</a:t>
            </a:r>
          </a:p>
          <a:p>
            <a:endParaRPr lang="en-GB" dirty="0" smtClean="0"/>
          </a:p>
          <a:p>
            <a:r>
              <a:rPr lang="en-GB" dirty="0" smtClean="0"/>
              <a:t>User workshop with East Midlands Homes</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166" y="1221127"/>
            <a:ext cx="1704117" cy="347756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587" y="1620769"/>
            <a:ext cx="1526762" cy="270351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515" y="1925802"/>
            <a:ext cx="1707186" cy="348383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8390" y="2325444"/>
            <a:ext cx="1530566" cy="270838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0767" y="2848591"/>
            <a:ext cx="1708283" cy="348606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6904" y="3257095"/>
            <a:ext cx="1526337" cy="2699522"/>
          </a:xfrm>
          <a:prstGeom prst="rect">
            <a:avLst/>
          </a:prstGeom>
        </p:spPr>
      </p:pic>
    </p:spTree>
    <p:extLst>
      <p:ext uri="{BB962C8B-B14F-4D97-AF65-F5344CB8AC3E}">
        <p14:creationId xmlns:p14="http://schemas.microsoft.com/office/powerpoint/2010/main" val="1167179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RdSAPSeesIt.jpg"/>
          <p:cNvPicPr>
            <a:picLocks noChangeAspect="1"/>
          </p:cNvPicPr>
          <p:nvPr/>
        </p:nvPicPr>
        <p:blipFill>
          <a:blip r:embed="rId2" cstate="print"/>
          <a:stretch>
            <a:fillRect/>
          </a:stretch>
        </p:blipFill>
        <p:spPr>
          <a:xfrm>
            <a:off x="1371600" y="685800"/>
            <a:ext cx="7772400" cy="6172200"/>
          </a:xfrm>
          <a:prstGeom prst="rect">
            <a:avLst/>
          </a:prstGeom>
        </p:spPr>
      </p:pic>
      <p:sp>
        <p:nvSpPr>
          <p:cNvPr id="3" name="TextBox 2"/>
          <p:cNvSpPr txBox="1"/>
          <p:nvPr/>
        </p:nvSpPr>
        <p:spPr>
          <a:xfrm>
            <a:off x="361102" y="1310185"/>
            <a:ext cx="2020996" cy="1200329"/>
          </a:xfrm>
          <a:prstGeom prst="rect">
            <a:avLst/>
          </a:prstGeom>
          <a:noFill/>
        </p:spPr>
        <p:txBody>
          <a:bodyPr wrap="square" rtlCol="0">
            <a:spAutoFit/>
          </a:bodyPr>
          <a:lstStyle/>
          <a:p>
            <a:pPr marL="285750" indent="-285750" defTabSz="457200" eaLnBrk="1" fontAlgn="auto" hangingPunct="1">
              <a:lnSpc>
                <a:spcPct val="200000"/>
              </a:lnSpc>
              <a:spcBef>
                <a:spcPts val="0"/>
              </a:spcBef>
              <a:spcAft>
                <a:spcPts val="0"/>
              </a:spcAft>
            </a:pPr>
            <a:r>
              <a:rPr lang="en-GB" sz="1800" b="1" dirty="0" smtClean="0">
                <a:solidFill>
                  <a:prstClr val="black"/>
                </a:solidFill>
                <a:latin typeface="Calibri"/>
              </a:rPr>
              <a:t>As RdSAP sees it:</a:t>
            </a:r>
          </a:p>
          <a:p>
            <a:pPr marL="285750" indent="-285750" defTabSz="457200" eaLnBrk="1" fontAlgn="auto" hangingPunct="1">
              <a:spcBef>
                <a:spcPts val="0"/>
              </a:spcBef>
              <a:spcAft>
                <a:spcPts val="0"/>
              </a:spcAft>
              <a:buFont typeface="Arial" panose="020B0604020202020204" pitchFamily="34" charset="0"/>
              <a:buChar char="•"/>
            </a:pPr>
            <a:endParaRPr lang="en-GB" sz="1800" dirty="0" smtClean="0">
              <a:solidFill>
                <a:prstClr val="black"/>
              </a:solidFill>
              <a:latin typeface="Calibri"/>
            </a:endParaRPr>
          </a:p>
          <a:p>
            <a:pPr marL="285750" indent="-285750" defTabSz="457200" eaLnBrk="1" fontAlgn="auto" hangingPunct="1">
              <a:spcBef>
                <a:spcPts val="0"/>
              </a:spcBef>
              <a:spcAft>
                <a:spcPts val="0"/>
              </a:spcAft>
              <a:buFont typeface="Arial" panose="020B0604020202020204" pitchFamily="34" charset="0"/>
              <a:buChar char="•"/>
            </a:pPr>
            <a:endParaRPr lang="en-GB" sz="1800" dirty="0">
              <a:solidFill>
                <a:prstClr val="black"/>
              </a:solidFill>
              <a:latin typeface="Calibri"/>
            </a:endParaRPr>
          </a:p>
        </p:txBody>
      </p:sp>
      <p:sp>
        <p:nvSpPr>
          <p:cNvPr id="4" name="Rectangle 2"/>
          <p:cNvSpPr>
            <a:spLocks noChangeArrowheads="1"/>
          </p:cNvSpPr>
          <p:nvPr/>
        </p:nvSpPr>
        <p:spPr bwMode="auto">
          <a:xfrm>
            <a:off x="179512" y="116632"/>
            <a:ext cx="8280920" cy="782638"/>
          </a:xfrm>
          <a:prstGeom prst="rect">
            <a:avLst/>
          </a:prstGeom>
          <a:noFill/>
          <a:ln w="9525">
            <a:noFill/>
            <a:miter lim="800000"/>
            <a:headEnd/>
            <a:tailEnd/>
          </a:ln>
          <a:effectLst/>
        </p:spPr>
        <p:txBody>
          <a:bodyPr anchor="ctr"/>
          <a:lstStyle/>
          <a:p>
            <a:pPr eaLnBrk="1" hangingPunct="1"/>
            <a:r>
              <a:rPr lang="en-GB" sz="4400" dirty="0" smtClean="0">
                <a:solidFill>
                  <a:srgbClr val="142F65"/>
                </a:solidFill>
                <a:latin typeface="Arial" panose="020B0604020202020204" pitchFamily="34" charset="0"/>
                <a:cs typeface="Arial" panose="020B0604020202020204" pitchFamily="34" charset="0"/>
              </a:rPr>
              <a:t>Parity’s CROHM Live</a:t>
            </a:r>
            <a:endParaRPr lang="en-GB" sz="4400" dirty="0">
              <a:solidFill>
                <a:srgbClr val="142F6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646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RdSAPModelsIt.jpg"/>
          <p:cNvPicPr>
            <a:picLocks noChangeAspect="1"/>
          </p:cNvPicPr>
          <p:nvPr/>
        </p:nvPicPr>
        <p:blipFill>
          <a:blip r:embed="rId2" cstate="print"/>
          <a:stretch>
            <a:fillRect/>
          </a:stretch>
        </p:blipFill>
        <p:spPr>
          <a:xfrm>
            <a:off x="1371600" y="685800"/>
            <a:ext cx="7772400" cy="6172200"/>
          </a:xfrm>
          <a:prstGeom prst="rect">
            <a:avLst/>
          </a:prstGeom>
        </p:spPr>
      </p:pic>
      <p:sp>
        <p:nvSpPr>
          <p:cNvPr id="3" name="TextBox 2"/>
          <p:cNvSpPr txBox="1"/>
          <p:nvPr/>
        </p:nvSpPr>
        <p:spPr>
          <a:xfrm>
            <a:off x="361101" y="1310185"/>
            <a:ext cx="2313859" cy="1200329"/>
          </a:xfrm>
          <a:prstGeom prst="rect">
            <a:avLst/>
          </a:prstGeom>
          <a:noFill/>
        </p:spPr>
        <p:txBody>
          <a:bodyPr wrap="square" rtlCol="0">
            <a:spAutoFit/>
          </a:bodyPr>
          <a:lstStyle/>
          <a:p>
            <a:pPr marL="285750" indent="-285750" defTabSz="457200" eaLnBrk="1" fontAlgn="auto" hangingPunct="1">
              <a:lnSpc>
                <a:spcPct val="200000"/>
              </a:lnSpc>
              <a:spcBef>
                <a:spcPts val="0"/>
              </a:spcBef>
              <a:spcAft>
                <a:spcPts val="0"/>
              </a:spcAft>
            </a:pPr>
            <a:r>
              <a:rPr lang="en-GB" sz="1800" b="1" dirty="0" smtClean="0">
                <a:solidFill>
                  <a:prstClr val="black"/>
                </a:solidFill>
                <a:latin typeface="Calibri"/>
              </a:rPr>
              <a:t>As RdSAP models it:</a:t>
            </a:r>
          </a:p>
          <a:p>
            <a:pPr marL="285750" indent="-285750" defTabSz="457200" eaLnBrk="1" fontAlgn="auto" hangingPunct="1">
              <a:spcBef>
                <a:spcPts val="0"/>
              </a:spcBef>
              <a:spcAft>
                <a:spcPts val="0"/>
              </a:spcAft>
              <a:buFont typeface="Arial" panose="020B0604020202020204" pitchFamily="34" charset="0"/>
              <a:buChar char="•"/>
            </a:pPr>
            <a:endParaRPr lang="en-GB" sz="1800" dirty="0" smtClean="0">
              <a:solidFill>
                <a:prstClr val="black"/>
              </a:solidFill>
              <a:latin typeface="Calibri"/>
            </a:endParaRPr>
          </a:p>
          <a:p>
            <a:pPr marL="285750" indent="-285750" defTabSz="457200" eaLnBrk="1" fontAlgn="auto" hangingPunct="1">
              <a:spcBef>
                <a:spcPts val="0"/>
              </a:spcBef>
              <a:spcAft>
                <a:spcPts val="0"/>
              </a:spcAft>
              <a:buFont typeface="Arial" panose="020B0604020202020204" pitchFamily="34" charset="0"/>
              <a:buChar char="•"/>
            </a:pPr>
            <a:endParaRPr lang="en-GB" sz="1800" dirty="0">
              <a:solidFill>
                <a:prstClr val="black"/>
              </a:solidFill>
              <a:latin typeface="Calibri"/>
            </a:endParaRPr>
          </a:p>
        </p:txBody>
      </p:sp>
      <p:sp>
        <p:nvSpPr>
          <p:cNvPr id="4" name="Rectangle 2"/>
          <p:cNvSpPr>
            <a:spLocks noChangeArrowheads="1"/>
          </p:cNvSpPr>
          <p:nvPr/>
        </p:nvSpPr>
        <p:spPr bwMode="auto">
          <a:xfrm>
            <a:off x="179512" y="116632"/>
            <a:ext cx="8280920" cy="782638"/>
          </a:xfrm>
          <a:prstGeom prst="rect">
            <a:avLst/>
          </a:prstGeom>
          <a:noFill/>
          <a:ln w="9525">
            <a:noFill/>
            <a:miter lim="800000"/>
            <a:headEnd/>
            <a:tailEnd/>
          </a:ln>
          <a:effectLst/>
        </p:spPr>
        <p:txBody>
          <a:bodyPr anchor="ctr"/>
          <a:lstStyle/>
          <a:p>
            <a:pPr eaLnBrk="1" hangingPunct="1"/>
            <a:r>
              <a:rPr lang="en-GB" sz="4400" dirty="0" smtClean="0">
                <a:solidFill>
                  <a:srgbClr val="142F65"/>
                </a:solidFill>
                <a:latin typeface="Arial" panose="020B0604020202020204" pitchFamily="34" charset="0"/>
                <a:cs typeface="Arial" panose="020B0604020202020204" pitchFamily="34" charset="0"/>
              </a:rPr>
              <a:t>Parity’s CROHM Live</a:t>
            </a:r>
            <a:endParaRPr lang="en-GB" sz="4400" dirty="0">
              <a:solidFill>
                <a:srgbClr val="142F6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2014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8242" name="Picture 2" descr="russell outside house"/>
          <p:cNvPicPr>
            <a:picLocks noChangeAspect="1" noChangeArrowheads="1"/>
          </p:cNvPicPr>
          <p:nvPr/>
        </p:nvPicPr>
        <p:blipFill>
          <a:blip r:embed="rId3">
            <a:extLst>
              <a:ext uri="{28A0092B-C50C-407E-A947-70E740481C1C}">
                <a14:useLocalDpi xmlns:a14="http://schemas.microsoft.com/office/drawing/2010/main" val="0"/>
              </a:ext>
            </a:extLst>
          </a:blip>
          <a:srcRect l="1186" t="15125" r="21745" b="3604"/>
          <a:stretch>
            <a:fillRect/>
          </a:stretch>
        </p:blipFill>
        <p:spPr bwMode="auto">
          <a:xfrm>
            <a:off x="3851275" y="476250"/>
            <a:ext cx="5113338"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4"/>
          <p:cNvSpPr>
            <a:spLocks noChangeArrowheads="1"/>
          </p:cNvSpPr>
          <p:nvPr/>
        </p:nvSpPr>
        <p:spPr bwMode="auto">
          <a:xfrm>
            <a:off x="2124075" y="2593975"/>
            <a:ext cx="10668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pic>
        <p:nvPicPr>
          <p:cNvPr id="138245" name="Picture 5" descr="SA07_Winn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5113338"/>
            <a:ext cx="22320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Text Box 6"/>
          <p:cNvSpPr txBox="1">
            <a:spLocks noChangeArrowheads="1"/>
          </p:cNvSpPr>
          <p:nvPr/>
        </p:nvSpPr>
        <p:spPr bwMode="auto">
          <a:xfrm>
            <a:off x="179388" y="5084763"/>
            <a:ext cx="6985000" cy="82232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Times" pitchFamily="18" charset="0"/>
                <a:cs typeface="Arial" charset="0"/>
              </a:defRPr>
            </a:lvl1pPr>
            <a:lvl2pPr marL="742950" indent="-285750" eaLnBrk="0" hangingPunct="0">
              <a:defRPr sz="2800">
                <a:solidFill>
                  <a:schemeClr val="tx1"/>
                </a:solidFill>
                <a:latin typeface="Times" pitchFamily="18" charset="0"/>
                <a:cs typeface="Arial" charset="0"/>
              </a:defRPr>
            </a:lvl2pPr>
            <a:lvl3pPr marL="1143000" indent="-228600" eaLnBrk="0" hangingPunct="0">
              <a:defRPr sz="2800">
                <a:solidFill>
                  <a:schemeClr val="tx1"/>
                </a:solidFill>
                <a:latin typeface="Times" pitchFamily="18" charset="0"/>
                <a:cs typeface="Arial" charset="0"/>
              </a:defRPr>
            </a:lvl3pPr>
            <a:lvl4pPr marL="1600200" indent="-228600" eaLnBrk="0" hangingPunct="0">
              <a:defRPr sz="2800">
                <a:solidFill>
                  <a:schemeClr val="tx1"/>
                </a:solidFill>
                <a:latin typeface="Times" pitchFamily="18" charset="0"/>
                <a:cs typeface="Arial" charset="0"/>
              </a:defRPr>
            </a:lvl4pPr>
            <a:lvl5pPr marL="2057400" indent="-228600" eaLnBrk="0" hangingPunct="0">
              <a:defRPr sz="2800">
                <a:solidFill>
                  <a:schemeClr val="tx1"/>
                </a:solidFill>
                <a:latin typeface="Times" pitchFamily="18" charset="0"/>
                <a:cs typeface="Arial" charset="0"/>
              </a:defRPr>
            </a:lvl5pPr>
            <a:lvl6pPr marL="2514600" indent="-228600" eaLnBrk="0" fontAlgn="base" hangingPunct="0">
              <a:spcBef>
                <a:spcPct val="0"/>
              </a:spcBef>
              <a:spcAft>
                <a:spcPct val="0"/>
              </a:spcAft>
              <a:defRPr sz="2800">
                <a:solidFill>
                  <a:schemeClr val="tx1"/>
                </a:solidFill>
                <a:latin typeface="Times" pitchFamily="18" charset="0"/>
                <a:cs typeface="Arial" charset="0"/>
              </a:defRPr>
            </a:lvl6pPr>
            <a:lvl7pPr marL="2971800" indent="-228600" eaLnBrk="0" fontAlgn="base" hangingPunct="0">
              <a:spcBef>
                <a:spcPct val="0"/>
              </a:spcBef>
              <a:spcAft>
                <a:spcPct val="0"/>
              </a:spcAft>
              <a:defRPr sz="2800">
                <a:solidFill>
                  <a:schemeClr val="tx1"/>
                </a:solidFill>
                <a:latin typeface="Times" pitchFamily="18" charset="0"/>
                <a:cs typeface="Arial" charset="0"/>
              </a:defRPr>
            </a:lvl7pPr>
            <a:lvl8pPr marL="3429000" indent="-228600" eaLnBrk="0" fontAlgn="base" hangingPunct="0">
              <a:spcBef>
                <a:spcPct val="0"/>
              </a:spcBef>
              <a:spcAft>
                <a:spcPct val="0"/>
              </a:spcAft>
              <a:defRPr sz="2800">
                <a:solidFill>
                  <a:schemeClr val="tx1"/>
                </a:solidFill>
                <a:latin typeface="Times" pitchFamily="18" charset="0"/>
                <a:cs typeface="Arial" charset="0"/>
              </a:defRPr>
            </a:lvl8pPr>
            <a:lvl9pPr marL="3886200" indent="-228600" eaLnBrk="0" fontAlgn="base" hangingPunct="0">
              <a:spcBef>
                <a:spcPct val="0"/>
              </a:spcBef>
              <a:spcAft>
                <a:spcPct val="0"/>
              </a:spcAft>
              <a:defRPr sz="2800">
                <a:solidFill>
                  <a:schemeClr val="tx1"/>
                </a:solidFill>
                <a:latin typeface="Times" pitchFamily="18" charset="0"/>
                <a:cs typeface="Arial" charset="0"/>
              </a:defRPr>
            </a:lvl9pPr>
          </a:lstStyle>
          <a:p>
            <a:pPr eaLnBrk="1" hangingPunct="1">
              <a:defRPr/>
            </a:pPr>
            <a:r>
              <a:rPr lang="en-GB" sz="2400" b="1" dirty="0" smtClean="0">
                <a:latin typeface="Arial Narrow" pitchFamily="34" charset="0"/>
              </a:rPr>
              <a:t>Winners of Building Magazine's 2007</a:t>
            </a:r>
            <a:endParaRPr lang="en-GB" sz="2400" dirty="0" smtClean="0">
              <a:latin typeface="Arial Narrow" pitchFamily="34" charset="0"/>
            </a:endParaRPr>
          </a:p>
          <a:p>
            <a:pPr eaLnBrk="1" hangingPunct="1">
              <a:defRPr/>
            </a:pPr>
            <a:r>
              <a:rPr lang="en-GB" sz="2400" b="1" dirty="0" smtClean="0">
                <a:latin typeface="Arial Narrow" pitchFamily="34" charset="0"/>
              </a:rPr>
              <a:t>Award for Sustainable Refurbishment</a:t>
            </a:r>
          </a:p>
        </p:txBody>
      </p:sp>
      <p:pic>
        <p:nvPicPr>
          <p:cNvPr id="1382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241675"/>
            <a:ext cx="4321175"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323850" y="6035675"/>
            <a:ext cx="1692275" cy="633413"/>
          </a:xfrm>
          <a:prstGeom prst="rect">
            <a:avLst/>
          </a:prstGeom>
          <a:ln>
            <a:solidFill>
              <a:schemeClr val="accent2">
                <a:lumMod val="75000"/>
              </a:schemeClr>
            </a:solidFill>
          </a:ln>
        </p:spPr>
      </p:pic>
      <p:pic>
        <p:nvPicPr>
          <p:cNvPr id="11" name="Picture 10"/>
          <p:cNvPicPr>
            <a:picLocks noChangeAspect="1"/>
          </p:cNvPicPr>
          <p:nvPr/>
        </p:nvPicPr>
        <p:blipFill>
          <a:blip r:embed="rId6"/>
          <a:stretch>
            <a:fillRect/>
          </a:stretch>
        </p:blipFill>
        <p:spPr>
          <a:xfrm>
            <a:off x="2087563" y="6035675"/>
            <a:ext cx="1692275" cy="633413"/>
          </a:xfrm>
          <a:prstGeom prst="rect">
            <a:avLst/>
          </a:prstGeom>
          <a:ln>
            <a:solidFill>
              <a:schemeClr val="accent2">
                <a:lumMod val="75000"/>
              </a:schemeClr>
            </a:solidFill>
          </a:ln>
        </p:spPr>
      </p:pic>
      <p:pic>
        <p:nvPicPr>
          <p:cNvPr id="12" name="Picture 11"/>
          <p:cNvPicPr>
            <a:picLocks noChangeAspect="1"/>
          </p:cNvPicPr>
          <p:nvPr/>
        </p:nvPicPr>
        <p:blipFill>
          <a:blip r:embed="rId6"/>
          <a:stretch>
            <a:fillRect/>
          </a:stretch>
        </p:blipFill>
        <p:spPr>
          <a:xfrm>
            <a:off x="3851275" y="6035675"/>
            <a:ext cx="1692275" cy="633413"/>
          </a:xfrm>
          <a:prstGeom prst="rect">
            <a:avLst/>
          </a:prstGeom>
          <a:ln>
            <a:solidFill>
              <a:schemeClr val="accent2">
                <a:lumMod val="75000"/>
              </a:schemeClr>
            </a:solidFill>
          </a:ln>
        </p:spPr>
      </p:pic>
      <p:pic>
        <p:nvPicPr>
          <p:cNvPr id="3" name="Picture 2"/>
          <p:cNvPicPr>
            <a:picLocks noChangeAspect="1"/>
          </p:cNvPicPr>
          <p:nvPr/>
        </p:nvPicPr>
        <p:blipFill>
          <a:blip r:embed="rId7"/>
          <a:stretch>
            <a:fillRect/>
          </a:stretch>
        </p:blipFill>
        <p:spPr>
          <a:xfrm>
            <a:off x="947738" y="4000500"/>
            <a:ext cx="3419475" cy="976313"/>
          </a:xfrm>
          <a:prstGeom prst="rect">
            <a:avLst/>
          </a:prstGeom>
          <a:ln>
            <a:solidFill>
              <a:schemeClr val="bg1">
                <a:lumMod val="65000"/>
              </a:schemeClr>
            </a:solidFill>
          </a:ln>
        </p:spPr>
      </p:pic>
      <p:pic>
        <p:nvPicPr>
          <p:cNvPr id="13" name="Picture 12" descr="C:\Users\Graham Hunter\Desktop\Retrofit awards FINALIST (2).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2774" y="6035676"/>
            <a:ext cx="2303682" cy="633412"/>
          </a:xfrm>
          <a:prstGeom prst="rect">
            <a:avLst/>
          </a:prstGeom>
          <a:noFill/>
          <a:ln>
            <a:noFill/>
          </a:ln>
        </p:spPr>
      </p:pic>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l="8559" t="6092" r="11837" b="5439"/>
          <a:stretch/>
        </p:blipFill>
        <p:spPr>
          <a:xfrm>
            <a:off x="43581" y="562708"/>
            <a:ext cx="2008139" cy="3341077"/>
          </a:xfrm>
          <a:prstGeom prst="rect">
            <a:avLst/>
          </a:prstGeom>
        </p:spPr>
      </p:pic>
      <p:pic>
        <p:nvPicPr>
          <p:cNvPr id="5" name="Picture 4"/>
          <p:cNvPicPr>
            <a:picLocks noChangeAspect="1"/>
          </p:cNvPicPr>
          <p:nvPr/>
        </p:nvPicPr>
        <p:blipFill rotWithShape="1">
          <a:blip r:embed="rId10" cstate="print">
            <a:extLst>
              <a:ext uri="{28A0092B-C50C-407E-A947-70E740481C1C}">
                <a14:useLocalDpi xmlns:a14="http://schemas.microsoft.com/office/drawing/2010/main" val="0"/>
              </a:ext>
            </a:extLst>
          </a:blip>
          <a:srcRect l="8403" t="16288" r="12323" b="6977"/>
          <a:stretch/>
        </p:blipFill>
        <p:spPr>
          <a:xfrm>
            <a:off x="1832920" y="188640"/>
            <a:ext cx="4036710" cy="2930555"/>
          </a:xfrm>
          <a:prstGeom prst="rect">
            <a:avLst/>
          </a:prstGeom>
        </p:spPr>
      </p:pic>
    </p:spTree>
    <p:extLst>
      <p:ext uri="{BB962C8B-B14F-4D97-AF65-F5344CB8AC3E}">
        <p14:creationId xmlns:p14="http://schemas.microsoft.com/office/powerpoint/2010/main" val="4016075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fade">
                                      <p:cBhvr>
                                        <p:cTn id="7" dur="500"/>
                                        <p:tgtEl>
                                          <p:spTgt spid="138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8245"/>
                                        </p:tgtEl>
                                        <p:attrNameLst>
                                          <p:attrName>style.visibility</p:attrName>
                                        </p:attrNameLst>
                                      </p:cBhvr>
                                      <p:to>
                                        <p:strVal val="visible"/>
                                      </p:to>
                                    </p:set>
                                    <p:animEffect transition="in" filter="fade">
                                      <p:cBhvr>
                                        <p:cTn id="12" dur="500"/>
                                        <p:tgtEl>
                                          <p:spTgt spid="1382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8246"/>
                                        </p:tgtEl>
                                        <p:attrNameLst>
                                          <p:attrName>style.visibility</p:attrName>
                                        </p:attrNameLst>
                                      </p:cBhvr>
                                      <p:to>
                                        <p:strVal val="visible"/>
                                      </p:to>
                                    </p:set>
                                    <p:animEffect transition="in" filter="fade">
                                      <p:cBhvr>
                                        <p:cTn id="25" dur="500"/>
                                        <p:tgtEl>
                                          <p:spTgt spid="13824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8247"/>
                                        </p:tgtEl>
                                        <p:attrNameLst>
                                          <p:attrName>style.visibility</p:attrName>
                                        </p:attrNameLst>
                                      </p:cBhvr>
                                      <p:to>
                                        <p:strVal val="visible"/>
                                      </p:to>
                                    </p:set>
                                    <p:animEffect transition="in" filter="fade">
                                      <p:cBhvr>
                                        <p:cTn id="30" dur="500"/>
                                        <p:tgtEl>
                                          <p:spTgt spid="13824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ive.jpg"/>
          <p:cNvPicPr>
            <a:picLocks noChangeAspect="1"/>
          </p:cNvPicPr>
          <p:nvPr/>
        </p:nvPicPr>
        <p:blipFill>
          <a:blip r:embed="rId2" cstate="print"/>
          <a:stretch>
            <a:fillRect/>
          </a:stretch>
        </p:blipFill>
        <p:spPr>
          <a:xfrm>
            <a:off x="1371600" y="685800"/>
            <a:ext cx="7772400" cy="6172200"/>
          </a:xfrm>
          <a:prstGeom prst="rect">
            <a:avLst/>
          </a:prstGeom>
        </p:spPr>
      </p:pic>
      <p:sp>
        <p:nvSpPr>
          <p:cNvPr id="3" name="TextBox 2"/>
          <p:cNvSpPr txBox="1"/>
          <p:nvPr/>
        </p:nvSpPr>
        <p:spPr>
          <a:xfrm>
            <a:off x="361101" y="1310185"/>
            <a:ext cx="2313859" cy="1200329"/>
          </a:xfrm>
          <a:prstGeom prst="rect">
            <a:avLst/>
          </a:prstGeom>
          <a:noFill/>
        </p:spPr>
        <p:txBody>
          <a:bodyPr wrap="square" rtlCol="0">
            <a:spAutoFit/>
          </a:bodyPr>
          <a:lstStyle/>
          <a:p>
            <a:pPr marL="285750" indent="-285750" defTabSz="457200" eaLnBrk="1" fontAlgn="auto" hangingPunct="1">
              <a:lnSpc>
                <a:spcPct val="200000"/>
              </a:lnSpc>
              <a:spcBef>
                <a:spcPts val="0"/>
              </a:spcBef>
              <a:spcAft>
                <a:spcPts val="0"/>
              </a:spcAft>
            </a:pPr>
            <a:r>
              <a:rPr lang="en-GB" sz="1800" b="1" dirty="0" smtClean="0">
                <a:solidFill>
                  <a:prstClr val="black"/>
                </a:solidFill>
                <a:latin typeface="Calibri"/>
              </a:rPr>
              <a:t>C-Live extra inputs:</a:t>
            </a:r>
          </a:p>
          <a:p>
            <a:pPr marL="285750" indent="-285750" defTabSz="457200" eaLnBrk="1" fontAlgn="auto" hangingPunct="1">
              <a:spcBef>
                <a:spcPts val="0"/>
              </a:spcBef>
              <a:spcAft>
                <a:spcPts val="0"/>
              </a:spcAft>
              <a:buFont typeface="Arial" panose="020B0604020202020204" pitchFamily="34" charset="0"/>
              <a:buChar char="•"/>
            </a:pPr>
            <a:endParaRPr lang="en-GB" sz="1800" dirty="0" smtClean="0">
              <a:solidFill>
                <a:prstClr val="black"/>
              </a:solidFill>
              <a:latin typeface="Calibri"/>
            </a:endParaRPr>
          </a:p>
          <a:p>
            <a:pPr marL="285750" indent="-285750" defTabSz="457200" eaLnBrk="1" fontAlgn="auto" hangingPunct="1">
              <a:spcBef>
                <a:spcPts val="0"/>
              </a:spcBef>
              <a:spcAft>
                <a:spcPts val="0"/>
              </a:spcAft>
              <a:buFont typeface="Arial" panose="020B0604020202020204" pitchFamily="34" charset="0"/>
              <a:buChar char="•"/>
            </a:pPr>
            <a:endParaRPr lang="en-GB" sz="1800" dirty="0">
              <a:solidFill>
                <a:prstClr val="black"/>
              </a:solidFill>
              <a:latin typeface="Calibri"/>
            </a:endParaRPr>
          </a:p>
        </p:txBody>
      </p:sp>
      <p:sp>
        <p:nvSpPr>
          <p:cNvPr id="4" name="Rectangle 2"/>
          <p:cNvSpPr>
            <a:spLocks noChangeArrowheads="1"/>
          </p:cNvSpPr>
          <p:nvPr/>
        </p:nvSpPr>
        <p:spPr bwMode="auto">
          <a:xfrm>
            <a:off x="179512" y="116632"/>
            <a:ext cx="8280920" cy="782638"/>
          </a:xfrm>
          <a:prstGeom prst="rect">
            <a:avLst/>
          </a:prstGeom>
          <a:noFill/>
          <a:ln w="9525">
            <a:noFill/>
            <a:miter lim="800000"/>
            <a:headEnd/>
            <a:tailEnd/>
          </a:ln>
          <a:effectLst/>
        </p:spPr>
        <p:txBody>
          <a:bodyPr anchor="ctr"/>
          <a:lstStyle/>
          <a:p>
            <a:pPr eaLnBrk="1" hangingPunct="1"/>
            <a:r>
              <a:rPr lang="en-GB" sz="4400" dirty="0" smtClean="0">
                <a:solidFill>
                  <a:srgbClr val="142F65"/>
                </a:solidFill>
                <a:latin typeface="Arial" panose="020B0604020202020204" pitchFamily="34" charset="0"/>
                <a:cs typeface="Arial" panose="020B0604020202020204" pitchFamily="34" charset="0"/>
              </a:rPr>
              <a:t>Parity’s CROHM Live</a:t>
            </a:r>
            <a:endParaRPr lang="en-GB" sz="4400" dirty="0">
              <a:solidFill>
                <a:srgbClr val="142F6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55638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C-LiveModelsIt.jpg"/>
          <p:cNvPicPr>
            <a:picLocks noChangeAspect="1"/>
          </p:cNvPicPr>
          <p:nvPr/>
        </p:nvPicPr>
        <p:blipFill>
          <a:blip r:embed="rId2" cstate="print"/>
          <a:stretch>
            <a:fillRect/>
          </a:stretch>
        </p:blipFill>
        <p:spPr>
          <a:xfrm>
            <a:off x="1371600" y="685800"/>
            <a:ext cx="7772400" cy="6172200"/>
          </a:xfrm>
          <a:prstGeom prst="rect">
            <a:avLst/>
          </a:prstGeom>
        </p:spPr>
      </p:pic>
      <p:sp>
        <p:nvSpPr>
          <p:cNvPr id="3" name="TextBox 2"/>
          <p:cNvSpPr txBox="1"/>
          <p:nvPr/>
        </p:nvSpPr>
        <p:spPr>
          <a:xfrm>
            <a:off x="361101" y="1310185"/>
            <a:ext cx="2313859" cy="1200329"/>
          </a:xfrm>
          <a:prstGeom prst="rect">
            <a:avLst/>
          </a:prstGeom>
          <a:noFill/>
        </p:spPr>
        <p:txBody>
          <a:bodyPr wrap="square" rtlCol="0">
            <a:spAutoFit/>
          </a:bodyPr>
          <a:lstStyle/>
          <a:p>
            <a:pPr marL="285750" indent="-285750" defTabSz="457200" eaLnBrk="1" fontAlgn="auto" hangingPunct="1">
              <a:lnSpc>
                <a:spcPct val="200000"/>
              </a:lnSpc>
              <a:spcBef>
                <a:spcPts val="0"/>
              </a:spcBef>
              <a:spcAft>
                <a:spcPts val="0"/>
              </a:spcAft>
            </a:pPr>
            <a:r>
              <a:rPr lang="en-GB" sz="1800" b="1" dirty="0" smtClean="0">
                <a:solidFill>
                  <a:prstClr val="black"/>
                </a:solidFill>
                <a:latin typeface="Calibri"/>
              </a:rPr>
              <a:t>C-Live model:</a:t>
            </a:r>
          </a:p>
          <a:p>
            <a:pPr marL="285750" indent="-285750" defTabSz="457200" eaLnBrk="1" fontAlgn="auto" hangingPunct="1">
              <a:spcBef>
                <a:spcPts val="0"/>
              </a:spcBef>
              <a:spcAft>
                <a:spcPts val="0"/>
              </a:spcAft>
              <a:buFont typeface="Arial" panose="020B0604020202020204" pitchFamily="34" charset="0"/>
              <a:buChar char="•"/>
            </a:pPr>
            <a:endParaRPr lang="en-GB" sz="1800" dirty="0" smtClean="0">
              <a:solidFill>
                <a:prstClr val="black"/>
              </a:solidFill>
              <a:latin typeface="Calibri"/>
            </a:endParaRPr>
          </a:p>
          <a:p>
            <a:pPr marL="285750" indent="-285750" defTabSz="457200" eaLnBrk="1" fontAlgn="auto" hangingPunct="1">
              <a:spcBef>
                <a:spcPts val="0"/>
              </a:spcBef>
              <a:spcAft>
                <a:spcPts val="0"/>
              </a:spcAft>
              <a:buFont typeface="Arial" panose="020B0604020202020204" pitchFamily="34" charset="0"/>
              <a:buChar char="•"/>
            </a:pPr>
            <a:endParaRPr lang="en-GB" sz="1800" dirty="0">
              <a:solidFill>
                <a:prstClr val="black"/>
              </a:solidFill>
              <a:latin typeface="Calibri"/>
            </a:endParaRPr>
          </a:p>
        </p:txBody>
      </p:sp>
      <p:sp>
        <p:nvSpPr>
          <p:cNvPr id="4" name="Rectangle 2"/>
          <p:cNvSpPr>
            <a:spLocks noChangeArrowheads="1"/>
          </p:cNvSpPr>
          <p:nvPr/>
        </p:nvSpPr>
        <p:spPr bwMode="auto">
          <a:xfrm>
            <a:off x="179512" y="116632"/>
            <a:ext cx="8280920" cy="782638"/>
          </a:xfrm>
          <a:prstGeom prst="rect">
            <a:avLst/>
          </a:prstGeom>
          <a:noFill/>
          <a:ln w="9525">
            <a:noFill/>
            <a:miter lim="800000"/>
            <a:headEnd/>
            <a:tailEnd/>
          </a:ln>
          <a:effectLst/>
        </p:spPr>
        <p:txBody>
          <a:bodyPr anchor="ctr"/>
          <a:lstStyle/>
          <a:p>
            <a:pPr eaLnBrk="1" hangingPunct="1"/>
            <a:r>
              <a:rPr lang="en-GB" sz="4400" dirty="0" smtClean="0">
                <a:solidFill>
                  <a:srgbClr val="142F65"/>
                </a:solidFill>
                <a:latin typeface="Arial" panose="020B0604020202020204" pitchFamily="34" charset="0"/>
                <a:cs typeface="Arial" panose="020B0604020202020204" pitchFamily="34" charset="0"/>
              </a:rPr>
              <a:t>Parity’s CROHM Live</a:t>
            </a:r>
            <a:endParaRPr lang="en-GB" sz="4400" dirty="0">
              <a:solidFill>
                <a:srgbClr val="142F6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15176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Some current results:</a:t>
            </a:r>
            <a:endParaRPr lang="en-GB" dirty="0"/>
          </a:p>
        </p:txBody>
      </p:sp>
      <p:sp>
        <p:nvSpPr>
          <p:cNvPr id="3" name="Content Placeholder 2"/>
          <p:cNvSpPr>
            <a:spLocks noGrp="1"/>
          </p:cNvSpPr>
          <p:nvPr>
            <p:ph idx="1"/>
          </p:nvPr>
        </p:nvSpPr>
        <p:spPr>
          <a:xfrm>
            <a:off x="5334000" y="1600200"/>
            <a:ext cx="3352800" cy="718457"/>
          </a:xfrm>
        </p:spPr>
        <p:txBody>
          <a:bodyPr/>
          <a:lstStyle/>
          <a:p>
            <a:pPr>
              <a:buNone/>
            </a:pPr>
            <a:r>
              <a:rPr lang="en-GB" dirty="0" smtClean="0"/>
              <a:t>just RdSAP</a:t>
            </a:r>
            <a:endParaRPr lang="en-GB" dirty="0"/>
          </a:p>
        </p:txBody>
      </p:sp>
      <p:pic>
        <p:nvPicPr>
          <p:cNvPr id="1026" name="Picture 2"/>
          <p:cNvPicPr>
            <a:picLocks noChangeAspect="1" noChangeArrowheads="1"/>
          </p:cNvPicPr>
          <p:nvPr/>
        </p:nvPicPr>
        <p:blipFill>
          <a:blip r:embed="rId3"/>
          <a:srcRect/>
          <a:stretch>
            <a:fillRect/>
          </a:stretch>
        </p:blipFill>
        <p:spPr bwMode="auto">
          <a:xfrm>
            <a:off x="568325" y="1209675"/>
            <a:ext cx="8005763" cy="4437063"/>
          </a:xfrm>
          <a:prstGeom prst="rect">
            <a:avLst/>
          </a:prstGeom>
          <a:noFill/>
          <a:ln w="9525">
            <a:noFill/>
            <a:miter lim="800000"/>
            <a:headEnd/>
            <a:tailEnd/>
          </a:ln>
          <a:effectLst/>
        </p:spPr>
      </p:pic>
    </p:spTree>
    <p:extLst>
      <p:ext uri="{BB962C8B-B14F-4D97-AF65-F5344CB8AC3E}">
        <p14:creationId xmlns:p14="http://schemas.microsoft.com/office/powerpoint/2010/main" val="32560365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5334000" y="1600200"/>
            <a:ext cx="3352800" cy="718457"/>
          </a:xfrm>
        </p:spPr>
        <p:txBody>
          <a:bodyPr/>
          <a:lstStyle/>
          <a:p>
            <a:pPr>
              <a:buNone/>
            </a:pPr>
            <a:r>
              <a:rPr lang="en-GB" dirty="0" smtClean="0"/>
              <a:t>+ Met Office data </a:t>
            </a:r>
            <a:endParaRPr lang="en-GB" dirty="0"/>
          </a:p>
        </p:txBody>
      </p:sp>
      <p:pic>
        <p:nvPicPr>
          <p:cNvPr id="2050" name="Picture 2"/>
          <p:cNvPicPr>
            <a:picLocks noChangeAspect="1" noChangeArrowheads="1"/>
          </p:cNvPicPr>
          <p:nvPr/>
        </p:nvPicPr>
        <p:blipFill>
          <a:blip r:embed="rId2"/>
          <a:srcRect/>
          <a:stretch>
            <a:fillRect/>
          </a:stretch>
        </p:blipFill>
        <p:spPr bwMode="auto">
          <a:xfrm>
            <a:off x="587375" y="1209675"/>
            <a:ext cx="7969250" cy="4437063"/>
          </a:xfrm>
          <a:prstGeom prst="rect">
            <a:avLst/>
          </a:prstGeom>
          <a:noFill/>
          <a:ln w="9525">
            <a:noFill/>
            <a:miter lim="800000"/>
            <a:headEnd/>
            <a:tailEnd/>
          </a:ln>
          <a:effectLst/>
        </p:spPr>
      </p:pic>
    </p:spTree>
    <p:extLst>
      <p:ext uri="{BB962C8B-B14F-4D97-AF65-F5344CB8AC3E}">
        <p14:creationId xmlns:p14="http://schemas.microsoft.com/office/powerpoint/2010/main" val="24173932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587375" y="1209675"/>
            <a:ext cx="7969250" cy="4437063"/>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5334000" y="1600200"/>
            <a:ext cx="3352800" cy="718457"/>
          </a:xfrm>
        </p:spPr>
        <p:txBody>
          <a:bodyPr/>
          <a:lstStyle/>
          <a:p>
            <a:pPr>
              <a:buNone/>
            </a:pPr>
            <a:r>
              <a:rPr lang="en-GB" dirty="0" smtClean="0"/>
              <a:t>+ Hot Water</a:t>
            </a:r>
            <a:endParaRPr lang="en-GB" dirty="0"/>
          </a:p>
        </p:txBody>
      </p:sp>
    </p:spTree>
    <p:extLst>
      <p:ext uri="{BB962C8B-B14F-4D97-AF65-F5344CB8AC3E}">
        <p14:creationId xmlns:p14="http://schemas.microsoft.com/office/powerpoint/2010/main" val="12610892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5399314" y="1600200"/>
            <a:ext cx="3287486" cy="718457"/>
          </a:xfrm>
        </p:spPr>
        <p:txBody>
          <a:bodyPr>
            <a:noAutofit/>
          </a:bodyPr>
          <a:lstStyle/>
          <a:p>
            <a:pPr>
              <a:buNone/>
            </a:pPr>
            <a:r>
              <a:rPr lang="en-GB" dirty="0" smtClean="0"/>
              <a:t>+ actual electricity for gains</a:t>
            </a:r>
            <a:endParaRPr lang="en-GB" dirty="0"/>
          </a:p>
        </p:txBody>
      </p:sp>
      <p:pic>
        <p:nvPicPr>
          <p:cNvPr id="4098" name="Picture 2"/>
          <p:cNvPicPr>
            <a:picLocks noChangeAspect="1" noChangeArrowheads="1"/>
          </p:cNvPicPr>
          <p:nvPr/>
        </p:nvPicPr>
        <p:blipFill>
          <a:blip r:embed="rId2"/>
          <a:srcRect/>
          <a:stretch>
            <a:fillRect/>
          </a:stretch>
        </p:blipFill>
        <p:spPr bwMode="auto">
          <a:xfrm>
            <a:off x="587375" y="1209675"/>
            <a:ext cx="7969250" cy="4437063"/>
          </a:xfrm>
          <a:prstGeom prst="rect">
            <a:avLst/>
          </a:prstGeom>
          <a:noFill/>
          <a:ln w="9525">
            <a:noFill/>
            <a:miter lim="800000"/>
            <a:headEnd/>
            <a:tailEnd/>
          </a:ln>
          <a:effectLst/>
        </p:spPr>
      </p:pic>
    </p:spTree>
    <p:extLst>
      <p:ext uri="{BB962C8B-B14F-4D97-AF65-F5344CB8AC3E}">
        <p14:creationId xmlns:p14="http://schemas.microsoft.com/office/powerpoint/2010/main" val="34064945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5334000" y="1600200"/>
            <a:ext cx="3352800" cy="718457"/>
          </a:xfrm>
        </p:spPr>
        <p:txBody>
          <a:bodyPr/>
          <a:lstStyle/>
          <a:p>
            <a:pPr>
              <a:buNone/>
            </a:pPr>
            <a:r>
              <a:rPr lang="en-GB" dirty="0" smtClean="0"/>
              <a:t>+ Internal ˚C</a:t>
            </a:r>
          </a:p>
          <a:p>
            <a:pPr>
              <a:buNone/>
            </a:pPr>
            <a:endParaRPr lang="en-GB" dirty="0"/>
          </a:p>
        </p:txBody>
      </p:sp>
      <p:pic>
        <p:nvPicPr>
          <p:cNvPr id="5122" name="Picture 2"/>
          <p:cNvPicPr>
            <a:picLocks noChangeAspect="1" noChangeArrowheads="1"/>
          </p:cNvPicPr>
          <p:nvPr/>
        </p:nvPicPr>
        <p:blipFill>
          <a:blip r:embed="rId3"/>
          <a:srcRect/>
          <a:stretch>
            <a:fillRect/>
          </a:stretch>
        </p:blipFill>
        <p:spPr bwMode="auto">
          <a:xfrm>
            <a:off x="587375" y="1209675"/>
            <a:ext cx="7969250" cy="4437063"/>
          </a:xfrm>
          <a:prstGeom prst="rect">
            <a:avLst/>
          </a:prstGeom>
          <a:noFill/>
          <a:ln w="9525">
            <a:noFill/>
            <a:miter lim="800000"/>
            <a:headEnd/>
            <a:tailEnd/>
          </a:ln>
          <a:effectLst/>
        </p:spPr>
      </p:pic>
    </p:spTree>
    <p:extLst>
      <p:ext uri="{BB962C8B-B14F-4D97-AF65-F5344CB8AC3E}">
        <p14:creationId xmlns:p14="http://schemas.microsoft.com/office/powerpoint/2010/main" val="24751781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208184" y="116632"/>
            <a:ext cx="1905000" cy="457200"/>
          </a:xfrm>
          <a:prstGeom prst="rect">
            <a:avLst/>
          </a:prstGeom>
        </p:spPr>
        <p:txBody>
          <a:bodyPr/>
          <a:lstStyle/>
          <a:p>
            <a:pPr>
              <a:defRPr/>
            </a:pPr>
            <a:fld id="{17165638-3B49-4918-B286-F7FB4DF4CE42}" type="slidenum">
              <a:rPr lang="en-GB" smtClean="0"/>
              <a:pPr>
                <a:defRPr/>
              </a:pPr>
              <a:t>37</a:t>
            </a:fld>
            <a:endParaRPr lang="en-GB" dirty="0">
              <a:solidFill>
                <a:prstClr val="black"/>
              </a:solidFill>
              <a:latin typeface="Times" pitchFamily="18" charset="0"/>
            </a:endParaRPr>
          </a:p>
        </p:txBody>
      </p:sp>
      <p:sp>
        <p:nvSpPr>
          <p:cNvPr id="4" name="Rectangle 2"/>
          <p:cNvSpPr>
            <a:spLocks noChangeArrowheads="1"/>
          </p:cNvSpPr>
          <p:nvPr/>
        </p:nvSpPr>
        <p:spPr bwMode="auto">
          <a:xfrm>
            <a:off x="467544" y="1628800"/>
            <a:ext cx="9144000" cy="2520280"/>
          </a:xfrm>
          <a:prstGeom prst="rect">
            <a:avLst/>
          </a:prstGeom>
          <a:noFill/>
          <a:ln w="9525">
            <a:solidFill>
              <a:schemeClr val="accent1"/>
            </a:solidFill>
            <a:miter lim="800000"/>
            <a:headEnd/>
            <a:tailEnd/>
          </a:ln>
          <a:effectLst/>
        </p:spPr>
        <p:txBody>
          <a:bodyPr anchor="t"/>
          <a:lstStyle/>
          <a:p>
            <a:pPr marL="571500" indent="-571500" eaLnBrk="1" hangingPunct="1">
              <a:buFont typeface="Arial" panose="020B0604020202020204" pitchFamily="34" charset="0"/>
              <a:buChar char="•"/>
            </a:pPr>
            <a:r>
              <a:rPr lang="en-GB" sz="3600" dirty="0" smtClean="0">
                <a:solidFill>
                  <a:srgbClr val="142F65"/>
                </a:solidFill>
                <a:latin typeface="Arial" panose="020B0604020202020204" pitchFamily="34" charset="0"/>
                <a:cs typeface="Arial" panose="020B0604020202020204" pitchFamily="34" charset="0"/>
              </a:rPr>
              <a:t>Health</a:t>
            </a:r>
          </a:p>
          <a:p>
            <a:pPr marL="1028700" lvl="1" indent="-571500" eaLnBrk="1" hangingPunct="1">
              <a:buFont typeface="Arial" panose="020B0604020202020204" pitchFamily="34" charset="0"/>
              <a:buChar char="•"/>
            </a:pPr>
            <a:r>
              <a:rPr lang="en-GB" sz="2800" dirty="0">
                <a:solidFill>
                  <a:srgbClr val="142F65"/>
                </a:solidFill>
                <a:latin typeface="Arial" panose="020B0604020202020204" pitchFamily="34" charset="0"/>
                <a:cs typeface="Arial" panose="020B0604020202020204" pitchFamily="34" charset="0"/>
              </a:rPr>
              <a:t>Planning for health improvements</a:t>
            </a:r>
          </a:p>
          <a:p>
            <a:pPr marL="1028700" lvl="1" indent="-571500" eaLnBrk="1" hangingPunct="1">
              <a:buFont typeface="Arial" panose="020B0604020202020204" pitchFamily="34" charset="0"/>
              <a:buChar char="•"/>
            </a:pPr>
            <a:r>
              <a:rPr lang="en-GB" sz="2800" dirty="0">
                <a:solidFill>
                  <a:srgbClr val="142F65"/>
                </a:solidFill>
                <a:latin typeface="Arial" panose="020B0604020202020204" pitchFamily="34" charset="0"/>
                <a:cs typeface="Arial" panose="020B0604020202020204" pitchFamily="34" charset="0"/>
              </a:rPr>
              <a:t>Predicting health problems</a:t>
            </a:r>
          </a:p>
          <a:p>
            <a:pPr marL="1028700" lvl="1" indent="-571500" eaLnBrk="1" hangingPunct="1">
              <a:buFont typeface="Arial" panose="020B0604020202020204" pitchFamily="34" charset="0"/>
              <a:buChar char="•"/>
            </a:pPr>
            <a:r>
              <a:rPr lang="en-GB" sz="2800" dirty="0">
                <a:solidFill>
                  <a:srgbClr val="142F65"/>
                </a:solidFill>
                <a:latin typeface="Arial" panose="020B0604020202020204" pitchFamily="34" charset="0"/>
                <a:cs typeface="Arial" panose="020B0604020202020204" pitchFamily="34" charset="0"/>
              </a:rPr>
              <a:t>Guaranteeing improvements?</a:t>
            </a:r>
          </a:p>
          <a:p>
            <a:pPr marL="571500" indent="-571500" eaLnBrk="1" hangingPunct="1">
              <a:buFont typeface="Arial" panose="020B0604020202020204" pitchFamily="34" charset="0"/>
              <a:buChar char="•"/>
            </a:pPr>
            <a:r>
              <a:rPr lang="en-GB" sz="3600" dirty="0" smtClean="0">
                <a:solidFill>
                  <a:srgbClr val="142F65"/>
                </a:solidFill>
                <a:latin typeface="Arial" panose="020B0604020202020204" pitchFamily="34" charset="0"/>
                <a:cs typeface="Arial" panose="020B0604020202020204" pitchFamily="34" charset="0"/>
              </a:rPr>
              <a:t>Asset value</a:t>
            </a:r>
          </a:p>
          <a:p>
            <a:pPr marL="1028700" lvl="1" indent="-571500" eaLnBrk="1" hangingPunct="1">
              <a:buFont typeface="Arial" panose="020B0604020202020204" pitchFamily="34" charset="0"/>
              <a:buChar char="•"/>
            </a:pPr>
            <a:r>
              <a:rPr lang="en-GB" sz="2800" dirty="0">
                <a:solidFill>
                  <a:srgbClr val="142F65"/>
                </a:solidFill>
                <a:latin typeface="Arial" panose="020B0604020202020204" pitchFamily="34" charset="0"/>
                <a:cs typeface="Arial" panose="020B0604020202020204" pitchFamily="34" charset="0"/>
              </a:rPr>
              <a:t>Link between energy performance and asset value not yet established – but with risk </a:t>
            </a:r>
            <a:r>
              <a:rPr lang="en-GB" sz="2800" dirty="0" smtClean="0">
                <a:solidFill>
                  <a:srgbClr val="142F65"/>
                </a:solidFill>
                <a:latin typeface="Arial" panose="020B0604020202020204" pitchFamily="34" charset="0"/>
                <a:cs typeface="Arial" panose="020B0604020202020204" pitchFamily="34" charset="0"/>
              </a:rPr>
              <a:t>significantly </a:t>
            </a:r>
            <a:r>
              <a:rPr lang="en-GB" sz="2800" dirty="0">
                <a:solidFill>
                  <a:srgbClr val="142F65"/>
                </a:solidFill>
                <a:latin typeface="Arial" panose="020B0604020202020204" pitchFamily="34" charset="0"/>
                <a:cs typeface="Arial" panose="020B0604020202020204" pitchFamily="34" charset="0"/>
              </a:rPr>
              <a:t>reduced, the link is established </a:t>
            </a:r>
            <a:endParaRPr lang="en-GB" sz="2800" dirty="0">
              <a:solidFill>
                <a:srgbClr val="142F65"/>
              </a:solidFill>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467544" y="558130"/>
            <a:ext cx="8280920" cy="782638"/>
          </a:xfrm>
          <a:prstGeom prst="rect">
            <a:avLst/>
          </a:prstGeom>
          <a:noFill/>
          <a:ln w="9525">
            <a:noFill/>
            <a:miter lim="800000"/>
            <a:headEnd/>
            <a:tailEnd/>
          </a:ln>
          <a:effectLst/>
        </p:spPr>
        <p:txBody>
          <a:bodyPr anchor="ctr"/>
          <a:lstStyle/>
          <a:p>
            <a:pPr eaLnBrk="1" hangingPunct="1"/>
            <a:r>
              <a:rPr lang="en-GB" sz="4400" dirty="0" smtClean="0">
                <a:solidFill>
                  <a:srgbClr val="142F65"/>
                </a:solidFill>
                <a:latin typeface="Arial" panose="020B0604020202020204" pitchFamily="34" charset="0"/>
                <a:cs typeface="Arial" panose="020B0604020202020204" pitchFamily="34" charset="0"/>
              </a:rPr>
              <a:t>Energy-related issues</a:t>
            </a:r>
            <a:endParaRPr lang="en-GB" sz="4400" dirty="0">
              <a:solidFill>
                <a:srgbClr val="142F6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252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body" idx="1"/>
          </p:nvPr>
        </p:nvSpPr>
        <p:spPr>
          <a:xfrm>
            <a:off x="684213" y="2420938"/>
            <a:ext cx="7772400" cy="3959225"/>
          </a:xfrm>
        </p:spPr>
        <p:txBody>
          <a:bodyPr/>
          <a:lstStyle/>
          <a:p>
            <a:pPr marL="0" indent="0" eaLnBrk="1" hangingPunct="1">
              <a:buFont typeface="Arial" charset="0"/>
              <a:buNone/>
            </a:pPr>
            <a:endParaRPr lang="en-GB" altLang="en-US" sz="2400" dirty="0" smtClean="0">
              <a:solidFill>
                <a:schemeClr val="tx1"/>
              </a:solidFill>
              <a:cs typeface="Arial" charset="0"/>
            </a:endParaRPr>
          </a:p>
          <a:p>
            <a:pPr marL="0" indent="0" algn="ctr" eaLnBrk="1" hangingPunct="1">
              <a:buFont typeface="Arial" charset="0"/>
              <a:buNone/>
            </a:pPr>
            <a:r>
              <a:rPr lang="en-GB" altLang="en-US" sz="2400" dirty="0" smtClean="0">
                <a:solidFill>
                  <a:schemeClr val="tx1"/>
                </a:solidFill>
                <a:cs typeface="Arial" charset="0"/>
              </a:rPr>
              <a:t>Russell Smith, Managing Director</a:t>
            </a:r>
          </a:p>
          <a:p>
            <a:pPr marL="0" indent="0" algn="ctr" eaLnBrk="1" hangingPunct="1">
              <a:buFont typeface="Arial" charset="0"/>
              <a:buNone/>
            </a:pPr>
            <a:r>
              <a:rPr lang="en-GB" altLang="en-US" sz="2400" dirty="0" smtClean="0">
                <a:solidFill>
                  <a:schemeClr val="tx1"/>
                </a:solidFill>
                <a:cs typeface="Arial" charset="0"/>
                <a:hlinkClick r:id="rId3"/>
              </a:rPr>
              <a:t>russell.smith@parityprojects.com</a:t>
            </a:r>
            <a:endParaRPr lang="en-GB" altLang="en-US" sz="2400" dirty="0" smtClean="0">
              <a:solidFill>
                <a:schemeClr val="tx1"/>
              </a:solidFill>
              <a:cs typeface="Arial" charset="0"/>
            </a:endParaRPr>
          </a:p>
          <a:p>
            <a:pPr marL="0" indent="0" algn="ctr" eaLnBrk="1" hangingPunct="1">
              <a:buFont typeface="Arial" charset="0"/>
              <a:buNone/>
            </a:pPr>
            <a:r>
              <a:rPr lang="en-GB" altLang="en-US" sz="2400" dirty="0" smtClean="0">
                <a:solidFill>
                  <a:schemeClr val="tx1"/>
                </a:solidFill>
                <a:cs typeface="Arial" charset="0"/>
              </a:rPr>
              <a:t>0208 874 6433</a:t>
            </a:r>
            <a:endParaRPr lang="en-GB" altLang="en-US" b="1" dirty="0" smtClean="0">
              <a:solidFill>
                <a:srgbClr val="FF0000"/>
              </a:solidFill>
              <a:cs typeface="Arial" charset="0"/>
            </a:endParaRPr>
          </a:p>
        </p:txBody>
      </p:sp>
      <p:sp>
        <p:nvSpPr>
          <p:cNvPr id="29699" name="Title 1"/>
          <p:cNvSpPr>
            <a:spLocks noGrp="1"/>
          </p:cNvSpPr>
          <p:nvPr>
            <p:ph type="title"/>
          </p:nvPr>
        </p:nvSpPr>
        <p:spPr>
          <a:xfrm>
            <a:off x="684213" y="1557338"/>
            <a:ext cx="7775575" cy="1223962"/>
          </a:xfrm>
        </p:spPr>
        <p:txBody>
          <a:bodyPr/>
          <a:lstStyle/>
          <a:p>
            <a:pPr algn="ctr"/>
            <a:r>
              <a:rPr lang="en-GB" altLang="en-US" smtClean="0">
                <a:solidFill>
                  <a:srgbClr val="144C89"/>
                </a:solidFill>
              </a:rPr>
              <a:t>Thank you</a:t>
            </a:r>
          </a:p>
        </p:txBody>
      </p:sp>
    </p:spTree>
    <p:extLst>
      <p:ext uri="{BB962C8B-B14F-4D97-AF65-F5344CB8AC3E}">
        <p14:creationId xmlns:p14="http://schemas.microsoft.com/office/powerpoint/2010/main" val="10939803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1"/>
          <p:cNvSpPr>
            <a:spLocks noChangeArrowheads="1"/>
          </p:cNvSpPr>
          <p:nvPr/>
        </p:nvSpPr>
        <p:spPr bwMode="auto">
          <a:xfrm>
            <a:off x="323528" y="116632"/>
            <a:ext cx="7775575" cy="769441"/>
          </a:xfrm>
          <a:prstGeom prst="rect">
            <a:avLst/>
          </a:prstGeom>
          <a:noFill/>
          <a:ln>
            <a:noFill/>
          </a:ln>
          <a:extLst/>
        </p:spPr>
        <p:txBody>
          <a:bodyPr>
            <a:spAutoFit/>
          </a:bodyPr>
          <a:lstStyle/>
          <a:p>
            <a:pPr eaLnBrk="1" hangingPunct="1">
              <a:defRPr/>
            </a:pPr>
            <a:r>
              <a:rPr lang="en-GB" sz="4400" dirty="0">
                <a:solidFill>
                  <a:srgbClr val="142F65"/>
                </a:solidFill>
                <a:latin typeface="Arial" charset="0"/>
                <a:ea typeface="+mj-ea"/>
                <a:cs typeface="Arial" charset="0"/>
              </a:rPr>
              <a:t>Our recent CV</a:t>
            </a:r>
          </a:p>
        </p:txBody>
      </p:sp>
      <p:sp>
        <p:nvSpPr>
          <p:cNvPr id="11" name="Rectangle 2"/>
          <p:cNvSpPr txBox="1">
            <a:spLocks noChangeArrowheads="1"/>
          </p:cNvSpPr>
          <p:nvPr/>
        </p:nvSpPr>
        <p:spPr bwMode="auto">
          <a:xfrm>
            <a:off x="467544" y="908720"/>
            <a:ext cx="4536504" cy="5184775"/>
          </a:xfrm>
          <a:prstGeom prst="rect">
            <a:avLst/>
          </a:prstGeom>
          <a:noFill/>
          <a:ln>
            <a:noFill/>
          </a:ln>
          <a:extLst/>
        </p:spPr>
        <p:txBody>
          <a:bodyPr/>
          <a:lstStyle>
            <a:lvl1pPr>
              <a:defRPr sz="2800">
                <a:solidFill>
                  <a:srgbClr val="103A68"/>
                </a:solidFill>
                <a:latin typeface="Arial" charset="0"/>
              </a:defRPr>
            </a:lvl1pPr>
            <a:lvl2pPr>
              <a:defRPr sz="2400">
                <a:solidFill>
                  <a:srgbClr val="103A68"/>
                </a:solidFill>
                <a:latin typeface="Arial" charset="0"/>
              </a:defRPr>
            </a:lvl2pPr>
            <a:lvl3pPr>
              <a:defRPr sz="2000">
                <a:solidFill>
                  <a:srgbClr val="46A023"/>
                </a:solidFill>
                <a:latin typeface="Arial" charset="0"/>
              </a:defRPr>
            </a:lvl3pPr>
            <a:lvl4pPr>
              <a:defRPr>
                <a:solidFill>
                  <a:srgbClr val="404040"/>
                </a:solidFill>
                <a:latin typeface="Arial" charset="0"/>
              </a:defRPr>
            </a:lvl4pPr>
            <a:lvl5pPr>
              <a:defRPr sz="1400">
                <a:solidFill>
                  <a:srgbClr val="808080"/>
                </a:solidFill>
                <a:latin typeface="Arial" charset="0"/>
              </a:defRPr>
            </a:lvl5pPr>
            <a:lvl6pPr eaLnBrk="0" hangingPunct="0">
              <a:defRPr sz="1400">
                <a:solidFill>
                  <a:srgbClr val="808080"/>
                </a:solidFill>
                <a:latin typeface="Arial" charset="0"/>
              </a:defRPr>
            </a:lvl6pPr>
            <a:lvl7pPr eaLnBrk="0" hangingPunct="0">
              <a:defRPr sz="1400">
                <a:solidFill>
                  <a:srgbClr val="808080"/>
                </a:solidFill>
                <a:latin typeface="Arial" charset="0"/>
              </a:defRPr>
            </a:lvl7pPr>
            <a:lvl8pPr eaLnBrk="0" hangingPunct="0">
              <a:defRPr sz="1400">
                <a:solidFill>
                  <a:srgbClr val="808080"/>
                </a:solidFill>
                <a:latin typeface="Arial" charset="0"/>
              </a:defRPr>
            </a:lvl8pPr>
            <a:lvl9pPr eaLnBrk="0" hangingPunct="0">
              <a:defRPr sz="1400">
                <a:solidFill>
                  <a:srgbClr val="808080"/>
                </a:solidFill>
                <a:latin typeface="Arial" charset="0"/>
              </a:defRPr>
            </a:lvl9pPr>
          </a:lstStyle>
          <a:p>
            <a:pPr marL="342900" indent="-342900" eaLnBrk="1" hangingPunct="1">
              <a:spcBef>
                <a:spcPts val="800"/>
              </a:spcBef>
              <a:buBlip>
                <a:blip r:embed="rId3"/>
              </a:buBlip>
              <a:defRPr/>
            </a:pPr>
            <a:r>
              <a:rPr lang="en-GB" sz="2200" dirty="0">
                <a:solidFill>
                  <a:srgbClr val="142F65"/>
                </a:solidFill>
                <a:cs typeface="Arial" charset="0"/>
              </a:rPr>
              <a:t>Individual “Masterplan” assessment of over </a:t>
            </a:r>
            <a:r>
              <a:rPr lang="en-GB" sz="2200" dirty="0" smtClean="0">
                <a:solidFill>
                  <a:srgbClr val="142F65"/>
                </a:solidFill>
                <a:cs typeface="Arial" charset="0"/>
              </a:rPr>
              <a:t>1200</a:t>
            </a:r>
            <a:r>
              <a:rPr lang="en-GB" sz="2200" dirty="0">
                <a:solidFill>
                  <a:srgbClr val="142F65"/>
                </a:solidFill>
                <a:cs typeface="Arial" charset="0"/>
              </a:rPr>
              <a:t>+ </a:t>
            </a:r>
            <a:r>
              <a:rPr lang="en-GB" sz="2200" dirty="0" smtClean="0">
                <a:solidFill>
                  <a:srgbClr val="142F65"/>
                </a:solidFill>
                <a:cs typeface="Arial" charset="0"/>
              </a:rPr>
              <a:t>homes</a:t>
            </a:r>
          </a:p>
          <a:p>
            <a:pPr marL="342900" indent="-342900" eaLnBrk="1" hangingPunct="1">
              <a:spcBef>
                <a:spcPts val="800"/>
              </a:spcBef>
              <a:buBlip>
                <a:blip r:embed="rId3"/>
              </a:buBlip>
              <a:defRPr/>
            </a:pPr>
            <a:r>
              <a:rPr lang="en-GB" sz="2200" dirty="0" smtClean="0">
                <a:solidFill>
                  <a:srgbClr val="142F65"/>
                </a:solidFill>
                <a:cs typeface="Arial" charset="0"/>
              </a:rPr>
              <a:t>Project managers of domestic retrofits</a:t>
            </a:r>
            <a:endParaRPr lang="en-GB" sz="2200" dirty="0">
              <a:solidFill>
                <a:srgbClr val="142F65"/>
              </a:solidFill>
              <a:cs typeface="Arial" charset="0"/>
            </a:endParaRPr>
          </a:p>
          <a:p>
            <a:pPr marL="342900" indent="-342900" eaLnBrk="1" hangingPunct="1">
              <a:spcBef>
                <a:spcPts val="800"/>
              </a:spcBef>
              <a:buBlip>
                <a:blip r:embed="rId3"/>
              </a:buBlip>
              <a:defRPr/>
            </a:pPr>
            <a:r>
              <a:rPr lang="en-GB" sz="2200" dirty="0" smtClean="0">
                <a:solidFill>
                  <a:srgbClr val="142F65"/>
                </a:solidFill>
                <a:cs typeface="Arial" charset="0"/>
              </a:rPr>
              <a:t>“</a:t>
            </a:r>
            <a:r>
              <a:rPr lang="en-GB" sz="2200" dirty="0">
                <a:solidFill>
                  <a:srgbClr val="142F65"/>
                </a:solidFill>
                <a:cs typeface="Arial" charset="0"/>
              </a:rPr>
              <a:t>CROHM” stock assessments covering </a:t>
            </a:r>
            <a:r>
              <a:rPr lang="en-GB" sz="2200" dirty="0" smtClean="0">
                <a:solidFill>
                  <a:srgbClr val="142F65"/>
                </a:solidFill>
                <a:cs typeface="Arial" charset="0"/>
              </a:rPr>
              <a:t>2m+ </a:t>
            </a:r>
            <a:r>
              <a:rPr lang="en-GB" sz="2200" dirty="0">
                <a:solidFill>
                  <a:srgbClr val="142F65"/>
                </a:solidFill>
                <a:cs typeface="Arial" charset="0"/>
              </a:rPr>
              <a:t>properties</a:t>
            </a:r>
          </a:p>
          <a:p>
            <a:pPr marL="342900" indent="-342900" eaLnBrk="1" hangingPunct="1">
              <a:spcBef>
                <a:spcPts val="800"/>
              </a:spcBef>
              <a:buBlip>
                <a:blip r:embed="rId3"/>
              </a:buBlip>
              <a:defRPr/>
            </a:pPr>
            <a:r>
              <a:rPr lang="en-GB" sz="2200" dirty="0" smtClean="0">
                <a:solidFill>
                  <a:srgbClr val="142F65"/>
                </a:solidFill>
                <a:cs typeface="Arial" charset="0"/>
              </a:rPr>
              <a:t>Training </a:t>
            </a:r>
            <a:r>
              <a:rPr lang="en-GB" sz="2200" dirty="0">
                <a:solidFill>
                  <a:srgbClr val="142F65"/>
                </a:solidFill>
                <a:cs typeface="Arial" charset="0"/>
              </a:rPr>
              <a:t>100s of SMEs on retrofit theory &amp; practice</a:t>
            </a:r>
          </a:p>
          <a:p>
            <a:pPr marL="342900" indent="-342900" eaLnBrk="1" hangingPunct="1">
              <a:spcBef>
                <a:spcPts val="800"/>
              </a:spcBef>
              <a:buBlip>
                <a:blip r:embed="rId3"/>
              </a:buBlip>
              <a:defRPr/>
            </a:pPr>
            <a:r>
              <a:rPr lang="en-GB" sz="2200" dirty="0" smtClean="0">
                <a:solidFill>
                  <a:srgbClr val="142F65"/>
                </a:solidFill>
                <a:cs typeface="Arial" charset="0"/>
              </a:rPr>
              <a:t>Member </a:t>
            </a:r>
            <a:r>
              <a:rPr lang="en-GB" sz="2200" dirty="0">
                <a:solidFill>
                  <a:srgbClr val="142F65"/>
                </a:solidFill>
                <a:cs typeface="Arial" charset="0"/>
              </a:rPr>
              <a:t>of various Gov’t working groups including </a:t>
            </a:r>
            <a:r>
              <a:rPr lang="en-GB" sz="2200" dirty="0" smtClean="0">
                <a:solidFill>
                  <a:srgbClr val="142F65"/>
                </a:solidFill>
                <a:cs typeface="Arial" charset="0"/>
              </a:rPr>
              <a:t>Green </a:t>
            </a:r>
            <a:r>
              <a:rPr lang="en-GB" sz="2200" dirty="0">
                <a:solidFill>
                  <a:srgbClr val="142F65"/>
                </a:solidFill>
                <a:cs typeface="Arial" charset="0"/>
              </a:rPr>
              <a:t>Construction </a:t>
            </a:r>
            <a:r>
              <a:rPr lang="en-GB" sz="2200" dirty="0" smtClean="0">
                <a:solidFill>
                  <a:srgbClr val="142F65"/>
                </a:solidFill>
                <a:cs typeface="Arial" charset="0"/>
              </a:rPr>
              <a:t>Board</a:t>
            </a:r>
          </a:p>
          <a:p>
            <a:pPr marL="342900" indent="-342900" eaLnBrk="1" hangingPunct="1">
              <a:spcBef>
                <a:spcPts val="800"/>
              </a:spcBef>
              <a:buBlip>
                <a:blip r:embed="rId3"/>
              </a:buBlip>
              <a:defRPr/>
            </a:pPr>
            <a:r>
              <a:rPr lang="en-GB" sz="2200" dirty="0" smtClean="0">
                <a:solidFill>
                  <a:srgbClr val="142F65"/>
                </a:solidFill>
                <a:cs typeface="Arial" charset="0"/>
              </a:rPr>
              <a:t>Fellow of Retrofit Academy</a:t>
            </a:r>
          </a:p>
          <a:p>
            <a:pPr marL="342900" indent="-342900" eaLnBrk="1" hangingPunct="1">
              <a:spcBef>
                <a:spcPts val="800"/>
              </a:spcBef>
              <a:buBlip>
                <a:blip r:embed="rId3"/>
              </a:buBlip>
              <a:defRPr/>
            </a:pPr>
            <a:r>
              <a:rPr lang="en-GB" sz="2200" dirty="0" smtClean="0">
                <a:solidFill>
                  <a:srgbClr val="142F65"/>
                </a:solidFill>
                <a:cs typeface="Arial" charset="0"/>
              </a:rPr>
              <a:t>Founded RetrofitWorks</a:t>
            </a:r>
            <a:endParaRPr lang="en-GB" sz="2200" dirty="0">
              <a:solidFill>
                <a:srgbClr val="142F65"/>
              </a:solidFill>
              <a:cs typeface="Arial" charset="0"/>
            </a:endParaRPr>
          </a:p>
          <a:p>
            <a:pPr marL="342900" indent="-342900">
              <a:spcBef>
                <a:spcPts val="800"/>
              </a:spcBef>
              <a:buFont typeface="Arial" charset="0"/>
              <a:buChar char="•"/>
              <a:defRPr/>
            </a:pPr>
            <a:endParaRPr lang="en-GB" sz="2200" b="1" i="1" dirty="0" smtClean="0">
              <a:solidFill>
                <a:srgbClr val="142F65"/>
              </a:solidFill>
            </a:endParaRPr>
          </a:p>
        </p:txBody>
      </p:sp>
      <p:pic>
        <p:nvPicPr>
          <p:cNvPr id="25604" name="Picture 6" descr="http://www.parityprojects.com/wp-content/uploads/2013/07/client-log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5467" y="548680"/>
            <a:ext cx="4021029" cy="5904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58" y="5877272"/>
            <a:ext cx="901766" cy="698142"/>
          </a:xfrm>
          <a:prstGeom prst="rect">
            <a:avLst/>
          </a:prstGeom>
        </p:spPr>
      </p:pic>
    </p:spTree>
    <p:extLst>
      <p:ext uri="{BB962C8B-B14F-4D97-AF65-F5344CB8AC3E}">
        <p14:creationId xmlns:p14="http://schemas.microsoft.com/office/powerpoint/2010/main" val="2457683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2000"/>
                                        <p:tgtEl>
                                          <p:spTgt spid="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2000"/>
                                        <p:tgtEl>
                                          <p:spTgt spid="1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2000"/>
                                        <p:tgtEl>
                                          <p:spTgt spid="1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fade">
                                      <p:cBhvr>
                                        <p:cTn id="19" dur="2000"/>
                                        <p:tgtEl>
                                          <p:spTgt spid="1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fade">
                                      <p:cBhvr>
                                        <p:cTn id="22" dur="2000"/>
                                        <p:tgtEl>
                                          <p:spTgt spid="11">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animEffect transition="in" filter="fade">
                                      <p:cBhvr>
                                        <p:cTn id="25" dur="2000"/>
                                        <p:tgtEl>
                                          <p:spTgt spid="11">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539750" y="476250"/>
            <a:ext cx="8208963" cy="782638"/>
          </a:xfrm>
          <a:prstGeom prst="rect">
            <a:avLst/>
          </a:prstGeom>
          <a:noFill/>
          <a:ln w="9525">
            <a:noFill/>
            <a:miter lim="800000"/>
            <a:headEnd/>
            <a:tailEnd/>
          </a:ln>
        </p:spPr>
        <p:txBody>
          <a:bodyPr anchor="ctr"/>
          <a:lstStyle/>
          <a:p>
            <a:pPr eaLnBrk="1" hangingPunct="1"/>
            <a:r>
              <a:rPr lang="en-GB" sz="4500" dirty="0" smtClean="0">
                <a:solidFill>
                  <a:srgbClr val="142F65"/>
                </a:solidFill>
                <a:latin typeface="Arial" charset="0"/>
                <a:cs typeface="Arial" charset="0"/>
              </a:rPr>
              <a:t>The basics</a:t>
            </a:r>
            <a:endParaRPr lang="en-GB" sz="4500" dirty="0">
              <a:solidFill>
                <a:srgbClr val="103A68"/>
              </a:solidFill>
              <a:latin typeface="Arial" charset="0"/>
              <a:cs typeface="Arial" charset="0"/>
            </a:endParaRPr>
          </a:p>
        </p:txBody>
      </p:sp>
      <p:graphicFrame>
        <p:nvGraphicFramePr>
          <p:cNvPr id="6" name="Chart 5"/>
          <p:cNvGraphicFramePr/>
          <p:nvPr>
            <p:extLst>
              <p:ext uri="{D42A27DB-BD31-4B8C-83A1-F6EECF244321}">
                <p14:modId xmlns:p14="http://schemas.microsoft.com/office/powerpoint/2010/main" val="2660307473"/>
              </p:ext>
            </p:extLst>
          </p:nvPr>
        </p:nvGraphicFramePr>
        <p:xfrm>
          <a:off x="1835696" y="1340768"/>
          <a:ext cx="5400600" cy="3096344"/>
        </p:xfrm>
        <a:graphic>
          <a:graphicData uri="http://schemas.openxmlformats.org/drawingml/2006/chart">
            <c:chart xmlns:c="http://schemas.openxmlformats.org/drawingml/2006/chart" xmlns:r="http://schemas.openxmlformats.org/officeDocument/2006/relationships" r:id="rId3"/>
          </a:graphicData>
        </a:graphic>
      </p:graphicFrame>
      <p:pic>
        <p:nvPicPr>
          <p:cNvPr id="25604" name="Picture 2"/>
          <p:cNvPicPr>
            <a:picLocks noChangeAspect="1" noChangeArrowheads="1"/>
          </p:cNvPicPr>
          <p:nvPr/>
        </p:nvPicPr>
        <p:blipFill>
          <a:blip r:embed="rId4" cstate="print"/>
          <a:srcRect/>
          <a:stretch>
            <a:fillRect/>
          </a:stretch>
        </p:blipFill>
        <p:spPr bwMode="auto">
          <a:xfrm>
            <a:off x="739588" y="4292724"/>
            <a:ext cx="8152892" cy="2520652"/>
          </a:xfrm>
          <a:prstGeom prst="rect">
            <a:avLst/>
          </a:prstGeom>
          <a:noFill/>
          <a:ln w="9525">
            <a:noFill/>
            <a:miter lim="800000"/>
            <a:headEnd/>
            <a:tailEnd/>
          </a:ln>
        </p:spPr>
      </p:pic>
    </p:spTree>
    <p:extLst>
      <p:ext uri="{BB962C8B-B14F-4D97-AF65-F5344CB8AC3E}">
        <p14:creationId xmlns:p14="http://schemas.microsoft.com/office/powerpoint/2010/main" val="4538424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53" name="Rectangle 49"/>
          <p:cNvSpPr>
            <a:spLocks noChangeArrowheads="1"/>
          </p:cNvSpPr>
          <p:nvPr/>
        </p:nvSpPr>
        <p:spPr bwMode="auto">
          <a:xfrm>
            <a:off x="2700338" y="0"/>
            <a:ext cx="6443662" cy="6858000"/>
          </a:xfrm>
          <a:prstGeom prst="rect">
            <a:avLst/>
          </a:prstGeom>
          <a:solidFill>
            <a:schemeClr val="bg1"/>
          </a:solidFill>
          <a:ln>
            <a:noFill/>
          </a:ln>
          <a:effectLst/>
          <a:extLst/>
        </p:spPr>
        <p:txBody>
          <a:bodyPr wrap="none" anchor="ctr"/>
          <a:lstStyle/>
          <a:p>
            <a:pPr>
              <a:defRPr/>
            </a:pPr>
            <a:endParaRPr lang="en-GB">
              <a:latin typeface="+mn-lt"/>
            </a:endParaRPr>
          </a:p>
        </p:txBody>
      </p:sp>
      <p:sp>
        <p:nvSpPr>
          <p:cNvPr id="175152" name="Rectangle 48"/>
          <p:cNvSpPr>
            <a:spLocks noChangeArrowheads="1"/>
          </p:cNvSpPr>
          <p:nvPr/>
        </p:nvSpPr>
        <p:spPr bwMode="auto">
          <a:xfrm>
            <a:off x="468313" y="2060575"/>
            <a:ext cx="2951162" cy="1728788"/>
          </a:xfrm>
          <a:prstGeom prst="rect">
            <a:avLst/>
          </a:prstGeom>
          <a:solidFill>
            <a:schemeClr val="bg1"/>
          </a:solidFill>
          <a:ln>
            <a:noFill/>
          </a:ln>
          <a:effectLst/>
          <a:extLst/>
        </p:spPr>
        <p:txBody>
          <a:bodyPr wrap="none" anchor="ctr"/>
          <a:lstStyle/>
          <a:p>
            <a:pPr>
              <a:defRPr/>
            </a:pPr>
            <a:endParaRPr lang="en-GB">
              <a:latin typeface="+mn-lt"/>
            </a:endParaRPr>
          </a:p>
        </p:txBody>
      </p:sp>
      <p:sp>
        <p:nvSpPr>
          <p:cNvPr id="175106" name="Content Placeholder 2"/>
          <p:cNvSpPr txBox="1">
            <a:spLocks/>
          </p:cNvSpPr>
          <p:nvPr/>
        </p:nvSpPr>
        <p:spPr bwMode="auto">
          <a:xfrm>
            <a:off x="539750" y="1557338"/>
            <a:ext cx="8229600" cy="863600"/>
          </a:xfrm>
          <a:prstGeom prst="rect">
            <a:avLst/>
          </a:prstGeom>
          <a:noFill/>
          <a:ln>
            <a:noFill/>
          </a:ln>
          <a:extLst/>
        </p:spPr>
        <p:txBody>
          <a:bodyPr/>
          <a:lstStyle>
            <a:lvl1pPr marL="342900" indent="-342900">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spcBef>
                <a:spcPct val="20000"/>
              </a:spcBef>
              <a:defRPr/>
            </a:pPr>
            <a:r>
              <a:rPr lang="en-GB" sz="2900" dirty="0" smtClean="0">
                <a:solidFill>
                  <a:srgbClr val="46A023"/>
                </a:solidFill>
                <a:latin typeface="+mn-lt"/>
                <a:cs typeface="Arial" charset="0"/>
              </a:rPr>
              <a:t>Every home is unique		</a:t>
            </a:r>
          </a:p>
        </p:txBody>
      </p:sp>
      <p:pic>
        <p:nvPicPr>
          <p:cNvPr id="5" name="Picture 88"/>
          <p:cNvPicPr>
            <a:picLocks noChangeAspect="1" noChangeArrowheads="1"/>
          </p:cNvPicPr>
          <p:nvPr/>
        </p:nvPicPr>
        <p:blipFill>
          <a:blip r:embed="rId2" cstate="print"/>
          <a:srcRect/>
          <a:stretch>
            <a:fillRect/>
          </a:stretch>
        </p:blipFill>
        <p:spPr bwMode="auto">
          <a:xfrm>
            <a:off x="6804025" y="188913"/>
            <a:ext cx="758825" cy="603250"/>
          </a:xfrm>
          <a:prstGeom prst="rect">
            <a:avLst/>
          </a:prstGeom>
          <a:noFill/>
          <a:ln w="9525" algn="in">
            <a:noFill/>
            <a:miter lim="800000"/>
            <a:headEnd/>
            <a:tailEnd/>
          </a:ln>
        </p:spPr>
      </p:pic>
      <p:pic>
        <p:nvPicPr>
          <p:cNvPr id="6" name="Picture 89"/>
          <p:cNvPicPr>
            <a:picLocks noChangeAspect="1" noChangeArrowheads="1"/>
          </p:cNvPicPr>
          <p:nvPr/>
        </p:nvPicPr>
        <p:blipFill>
          <a:blip r:embed="rId3" cstate="print"/>
          <a:srcRect/>
          <a:stretch>
            <a:fillRect/>
          </a:stretch>
        </p:blipFill>
        <p:spPr bwMode="auto">
          <a:xfrm>
            <a:off x="5148263" y="549275"/>
            <a:ext cx="877887" cy="688975"/>
          </a:xfrm>
          <a:prstGeom prst="rect">
            <a:avLst/>
          </a:prstGeom>
          <a:noFill/>
          <a:ln w="9525" algn="in">
            <a:noFill/>
            <a:miter lim="800000"/>
            <a:headEnd/>
            <a:tailEnd/>
          </a:ln>
        </p:spPr>
      </p:pic>
      <p:pic>
        <p:nvPicPr>
          <p:cNvPr id="7" name="Picture 90"/>
          <p:cNvPicPr>
            <a:picLocks noChangeAspect="1" noChangeArrowheads="1"/>
          </p:cNvPicPr>
          <p:nvPr/>
        </p:nvPicPr>
        <p:blipFill>
          <a:blip r:embed="rId4" cstate="print"/>
          <a:srcRect/>
          <a:stretch>
            <a:fillRect/>
          </a:stretch>
        </p:blipFill>
        <p:spPr bwMode="auto">
          <a:xfrm>
            <a:off x="8020050" y="4941888"/>
            <a:ext cx="1089025" cy="788987"/>
          </a:xfrm>
          <a:prstGeom prst="rect">
            <a:avLst/>
          </a:prstGeom>
          <a:noFill/>
          <a:ln w="9525" algn="in">
            <a:noFill/>
            <a:miter lim="800000"/>
            <a:headEnd/>
            <a:tailEnd/>
          </a:ln>
        </p:spPr>
      </p:pic>
      <p:pic>
        <p:nvPicPr>
          <p:cNvPr id="8" name="Picture 91"/>
          <p:cNvPicPr>
            <a:picLocks noChangeAspect="1" noChangeArrowheads="1"/>
          </p:cNvPicPr>
          <p:nvPr/>
        </p:nvPicPr>
        <p:blipFill>
          <a:blip r:embed="rId5" cstate="print"/>
          <a:srcRect/>
          <a:stretch>
            <a:fillRect/>
          </a:stretch>
        </p:blipFill>
        <p:spPr bwMode="auto">
          <a:xfrm>
            <a:off x="3348038" y="5661025"/>
            <a:ext cx="715962" cy="661988"/>
          </a:xfrm>
          <a:prstGeom prst="rect">
            <a:avLst/>
          </a:prstGeom>
          <a:noFill/>
          <a:ln w="9525" algn="in">
            <a:noFill/>
            <a:miter lim="800000"/>
            <a:headEnd/>
            <a:tailEnd/>
          </a:ln>
        </p:spPr>
      </p:pic>
      <p:pic>
        <p:nvPicPr>
          <p:cNvPr id="9" name="Picture 100"/>
          <p:cNvPicPr>
            <a:picLocks noChangeAspect="1" noChangeArrowheads="1"/>
          </p:cNvPicPr>
          <p:nvPr/>
        </p:nvPicPr>
        <p:blipFill>
          <a:blip r:embed="rId6" cstate="print"/>
          <a:srcRect/>
          <a:stretch>
            <a:fillRect/>
          </a:stretch>
        </p:blipFill>
        <p:spPr bwMode="auto">
          <a:xfrm>
            <a:off x="4859338" y="5373688"/>
            <a:ext cx="920750" cy="812800"/>
          </a:xfrm>
          <a:prstGeom prst="rect">
            <a:avLst/>
          </a:prstGeom>
          <a:noFill/>
          <a:ln w="9525" algn="in">
            <a:noFill/>
            <a:miter lim="800000"/>
            <a:headEnd/>
            <a:tailEnd/>
          </a:ln>
        </p:spPr>
      </p:pic>
      <p:pic>
        <p:nvPicPr>
          <p:cNvPr id="10" name="Picture 101"/>
          <p:cNvPicPr>
            <a:picLocks noChangeAspect="1" noChangeArrowheads="1"/>
          </p:cNvPicPr>
          <p:nvPr/>
        </p:nvPicPr>
        <p:blipFill>
          <a:blip r:embed="rId7" cstate="print"/>
          <a:srcRect/>
          <a:stretch>
            <a:fillRect/>
          </a:stretch>
        </p:blipFill>
        <p:spPr bwMode="auto">
          <a:xfrm>
            <a:off x="7956550" y="1196975"/>
            <a:ext cx="612775" cy="550863"/>
          </a:xfrm>
          <a:prstGeom prst="rect">
            <a:avLst/>
          </a:prstGeom>
          <a:noFill/>
          <a:ln w="9525" algn="in">
            <a:noFill/>
            <a:miter lim="800000"/>
            <a:headEnd/>
            <a:tailEnd/>
          </a:ln>
        </p:spPr>
      </p:pic>
      <p:pic>
        <p:nvPicPr>
          <p:cNvPr id="11" name="Picture 102"/>
          <p:cNvPicPr>
            <a:picLocks noChangeAspect="1" noChangeArrowheads="1"/>
          </p:cNvPicPr>
          <p:nvPr/>
        </p:nvPicPr>
        <p:blipFill>
          <a:blip r:embed="rId8" cstate="print"/>
          <a:srcRect/>
          <a:stretch>
            <a:fillRect/>
          </a:stretch>
        </p:blipFill>
        <p:spPr bwMode="auto">
          <a:xfrm>
            <a:off x="5689600" y="5229225"/>
            <a:ext cx="898525" cy="673100"/>
          </a:xfrm>
          <a:prstGeom prst="rect">
            <a:avLst/>
          </a:prstGeom>
          <a:noFill/>
          <a:ln w="9525" algn="in">
            <a:noFill/>
            <a:miter lim="800000"/>
            <a:headEnd/>
            <a:tailEnd/>
          </a:ln>
        </p:spPr>
      </p:pic>
      <p:pic>
        <p:nvPicPr>
          <p:cNvPr id="12" name="Picture 103"/>
          <p:cNvPicPr>
            <a:picLocks noChangeAspect="1" noChangeArrowheads="1"/>
          </p:cNvPicPr>
          <p:nvPr/>
        </p:nvPicPr>
        <p:blipFill>
          <a:blip r:embed="rId9" cstate="print"/>
          <a:srcRect/>
          <a:stretch>
            <a:fillRect/>
          </a:stretch>
        </p:blipFill>
        <p:spPr bwMode="auto">
          <a:xfrm>
            <a:off x="3635375" y="2205038"/>
            <a:ext cx="768350" cy="665162"/>
          </a:xfrm>
          <a:prstGeom prst="rect">
            <a:avLst/>
          </a:prstGeom>
          <a:noFill/>
          <a:ln w="9525" algn="in">
            <a:noFill/>
            <a:miter lim="800000"/>
            <a:headEnd/>
            <a:tailEnd/>
          </a:ln>
        </p:spPr>
      </p:pic>
      <p:pic>
        <p:nvPicPr>
          <p:cNvPr id="13" name="Picture 104"/>
          <p:cNvPicPr>
            <a:picLocks noChangeAspect="1" noChangeArrowheads="1"/>
          </p:cNvPicPr>
          <p:nvPr/>
        </p:nvPicPr>
        <p:blipFill>
          <a:blip r:embed="rId10" cstate="print"/>
          <a:srcRect/>
          <a:stretch>
            <a:fillRect/>
          </a:stretch>
        </p:blipFill>
        <p:spPr bwMode="auto">
          <a:xfrm>
            <a:off x="7667625" y="188913"/>
            <a:ext cx="1095375" cy="877887"/>
          </a:xfrm>
          <a:prstGeom prst="rect">
            <a:avLst/>
          </a:prstGeom>
          <a:noFill/>
          <a:ln w="9525" algn="in">
            <a:noFill/>
            <a:miter lim="800000"/>
            <a:headEnd/>
            <a:tailEnd/>
          </a:ln>
        </p:spPr>
      </p:pic>
      <p:pic>
        <p:nvPicPr>
          <p:cNvPr id="14" name="Picture 105"/>
          <p:cNvPicPr>
            <a:picLocks noChangeAspect="1" noChangeArrowheads="1"/>
          </p:cNvPicPr>
          <p:nvPr/>
        </p:nvPicPr>
        <p:blipFill>
          <a:blip r:embed="rId11" cstate="print"/>
          <a:srcRect/>
          <a:stretch>
            <a:fillRect/>
          </a:stretch>
        </p:blipFill>
        <p:spPr bwMode="auto">
          <a:xfrm>
            <a:off x="7083425" y="4941888"/>
            <a:ext cx="760413" cy="649287"/>
          </a:xfrm>
          <a:prstGeom prst="rect">
            <a:avLst/>
          </a:prstGeom>
          <a:noFill/>
          <a:ln w="9525" algn="in">
            <a:noFill/>
            <a:miter lim="800000"/>
            <a:headEnd/>
            <a:tailEnd/>
          </a:ln>
        </p:spPr>
      </p:pic>
      <p:pic>
        <p:nvPicPr>
          <p:cNvPr id="15" name="Picture 106"/>
          <p:cNvPicPr>
            <a:picLocks noChangeAspect="1" noChangeArrowheads="1"/>
          </p:cNvPicPr>
          <p:nvPr/>
        </p:nvPicPr>
        <p:blipFill>
          <a:blip r:embed="rId12" cstate="print"/>
          <a:srcRect/>
          <a:stretch>
            <a:fillRect/>
          </a:stretch>
        </p:blipFill>
        <p:spPr bwMode="auto">
          <a:xfrm>
            <a:off x="6529388" y="5589588"/>
            <a:ext cx="850900" cy="661987"/>
          </a:xfrm>
          <a:prstGeom prst="rect">
            <a:avLst/>
          </a:prstGeom>
          <a:noFill/>
          <a:ln w="9525" algn="in">
            <a:noFill/>
            <a:miter lim="800000"/>
            <a:headEnd/>
            <a:tailEnd/>
          </a:ln>
        </p:spPr>
      </p:pic>
      <p:pic>
        <p:nvPicPr>
          <p:cNvPr id="16" name="Picture 107"/>
          <p:cNvPicPr>
            <a:picLocks noChangeAspect="1" noChangeArrowheads="1"/>
          </p:cNvPicPr>
          <p:nvPr/>
        </p:nvPicPr>
        <p:blipFill>
          <a:blip r:embed="rId13" cstate="print"/>
          <a:srcRect/>
          <a:stretch>
            <a:fillRect/>
          </a:stretch>
        </p:blipFill>
        <p:spPr bwMode="auto">
          <a:xfrm>
            <a:off x="4578350" y="1268413"/>
            <a:ext cx="1073150" cy="814387"/>
          </a:xfrm>
          <a:prstGeom prst="rect">
            <a:avLst/>
          </a:prstGeom>
          <a:noFill/>
          <a:ln w="9525" algn="in">
            <a:noFill/>
            <a:miter lim="800000"/>
            <a:headEnd/>
            <a:tailEnd/>
          </a:ln>
        </p:spPr>
      </p:pic>
      <p:pic>
        <p:nvPicPr>
          <p:cNvPr id="17" name="Picture 108"/>
          <p:cNvPicPr>
            <a:picLocks noChangeAspect="1" noChangeArrowheads="1"/>
          </p:cNvPicPr>
          <p:nvPr/>
        </p:nvPicPr>
        <p:blipFill>
          <a:blip r:embed="rId14" cstate="print"/>
          <a:srcRect/>
          <a:stretch>
            <a:fillRect/>
          </a:stretch>
        </p:blipFill>
        <p:spPr bwMode="auto">
          <a:xfrm>
            <a:off x="3995738" y="5661025"/>
            <a:ext cx="936625" cy="781050"/>
          </a:xfrm>
          <a:prstGeom prst="rect">
            <a:avLst/>
          </a:prstGeom>
          <a:noFill/>
          <a:ln w="9525" algn="in">
            <a:noFill/>
            <a:miter lim="800000"/>
            <a:headEnd/>
            <a:tailEnd/>
          </a:ln>
        </p:spPr>
      </p:pic>
      <p:pic>
        <p:nvPicPr>
          <p:cNvPr id="18" name="Picture 109"/>
          <p:cNvPicPr>
            <a:picLocks noChangeAspect="1" noChangeArrowheads="1"/>
          </p:cNvPicPr>
          <p:nvPr/>
        </p:nvPicPr>
        <p:blipFill>
          <a:blip r:embed="rId15" cstate="print"/>
          <a:srcRect/>
          <a:stretch>
            <a:fillRect/>
          </a:stretch>
        </p:blipFill>
        <p:spPr bwMode="auto">
          <a:xfrm>
            <a:off x="5795963" y="765175"/>
            <a:ext cx="1060450" cy="892175"/>
          </a:xfrm>
          <a:prstGeom prst="rect">
            <a:avLst/>
          </a:prstGeom>
          <a:noFill/>
          <a:ln w="9525" algn="in">
            <a:noFill/>
            <a:miter lim="800000"/>
            <a:headEnd/>
            <a:tailEnd/>
          </a:ln>
        </p:spPr>
      </p:pic>
      <p:pic>
        <p:nvPicPr>
          <p:cNvPr id="19" name="Picture 110"/>
          <p:cNvPicPr>
            <a:picLocks noChangeAspect="1" noChangeArrowheads="1"/>
          </p:cNvPicPr>
          <p:nvPr/>
        </p:nvPicPr>
        <p:blipFill>
          <a:blip r:embed="rId16" cstate="print"/>
          <a:srcRect/>
          <a:stretch>
            <a:fillRect/>
          </a:stretch>
        </p:blipFill>
        <p:spPr bwMode="auto">
          <a:xfrm>
            <a:off x="6948488" y="4292600"/>
            <a:ext cx="758825" cy="628650"/>
          </a:xfrm>
          <a:prstGeom prst="rect">
            <a:avLst/>
          </a:prstGeom>
          <a:noFill/>
          <a:ln w="9525" algn="in">
            <a:noFill/>
            <a:miter lim="800000"/>
            <a:headEnd/>
            <a:tailEnd/>
          </a:ln>
        </p:spPr>
      </p:pic>
      <p:pic>
        <p:nvPicPr>
          <p:cNvPr id="20" name="Picture 111"/>
          <p:cNvPicPr>
            <a:picLocks noChangeAspect="1" noChangeArrowheads="1"/>
          </p:cNvPicPr>
          <p:nvPr/>
        </p:nvPicPr>
        <p:blipFill>
          <a:blip r:embed="rId17" cstate="print"/>
          <a:srcRect/>
          <a:stretch>
            <a:fillRect/>
          </a:stretch>
        </p:blipFill>
        <p:spPr bwMode="auto">
          <a:xfrm>
            <a:off x="7596188" y="2565400"/>
            <a:ext cx="877887" cy="692150"/>
          </a:xfrm>
          <a:prstGeom prst="rect">
            <a:avLst/>
          </a:prstGeom>
          <a:noFill/>
          <a:ln w="9525" algn="in">
            <a:noFill/>
            <a:miter lim="800000"/>
            <a:headEnd/>
            <a:tailEnd/>
          </a:ln>
        </p:spPr>
      </p:pic>
      <p:pic>
        <p:nvPicPr>
          <p:cNvPr id="21" name="Picture 112"/>
          <p:cNvPicPr>
            <a:picLocks noChangeAspect="1" noChangeArrowheads="1"/>
          </p:cNvPicPr>
          <p:nvPr/>
        </p:nvPicPr>
        <p:blipFill>
          <a:blip r:embed="rId18" cstate="print"/>
          <a:srcRect/>
          <a:stretch>
            <a:fillRect/>
          </a:stretch>
        </p:blipFill>
        <p:spPr bwMode="auto">
          <a:xfrm>
            <a:off x="5219700" y="2997200"/>
            <a:ext cx="850900" cy="649288"/>
          </a:xfrm>
          <a:prstGeom prst="rect">
            <a:avLst/>
          </a:prstGeom>
          <a:noFill/>
          <a:ln w="9525" algn="in">
            <a:noFill/>
            <a:miter lim="800000"/>
            <a:headEnd/>
            <a:tailEnd/>
          </a:ln>
        </p:spPr>
      </p:pic>
      <p:pic>
        <p:nvPicPr>
          <p:cNvPr id="22" name="Picture 113"/>
          <p:cNvPicPr>
            <a:picLocks noChangeAspect="1" noChangeArrowheads="1"/>
          </p:cNvPicPr>
          <p:nvPr/>
        </p:nvPicPr>
        <p:blipFill>
          <a:blip r:embed="rId19" cstate="print"/>
          <a:srcRect/>
          <a:stretch>
            <a:fillRect/>
          </a:stretch>
        </p:blipFill>
        <p:spPr bwMode="auto">
          <a:xfrm>
            <a:off x="6011863" y="1773238"/>
            <a:ext cx="1204912" cy="1112837"/>
          </a:xfrm>
          <a:prstGeom prst="rect">
            <a:avLst/>
          </a:prstGeom>
          <a:noFill/>
          <a:ln w="9525" algn="in">
            <a:noFill/>
            <a:miter lim="800000"/>
            <a:headEnd/>
            <a:tailEnd/>
          </a:ln>
        </p:spPr>
      </p:pic>
      <p:pic>
        <p:nvPicPr>
          <p:cNvPr id="23" name="Picture 114"/>
          <p:cNvPicPr>
            <a:picLocks noChangeAspect="1" noChangeArrowheads="1"/>
          </p:cNvPicPr>
          <p:nvPr/>
        </p:nvPicPr>
        <p:blipFill>
          <a:blip r:embed="rId20" cstate="print"/>
          <a:srcRect/>
          <a:stretch>
            <a:fillRect/>
          </a:stretch>
        </p:blipFill>
        <p:spPr bwMode="auto">
          <a:xfrm>
            <a:off x="5148263" y="2133600"/>
            <a:ext cx="984250" cy="835025"/>
          </a:xfrm>
          <a:prstGeom prst="rect">
            <a:avLst/>
          </a:prstGeom>
          <a:noFill/>
          <a:ln w="9525" algn="in">
            <a:noFill/>
            <a:miter lim="800000"/>
            <a:headEnd/>
            <a:tailEnd/>
          </a:ln>
        </p:spPr>
      </p:pic>
      <p:pic>
        <p:nvPicPr>
          <p:cNvPr id="24" name="Picture 115"/>
          <p:cNvPicPr>
            <a:picLocks noChangeAspect="1" noChangeArrowheads="1"/>
          </p:cNvPicPr>
          <p:nvPr/>
        </p:nvPicPr>
        <p:blipFill>
          <a:blip r:embed="rId21" cstate="print"/>
          <a:srcRect/>
          <a:stretch>
            <a:fillRect/>
          </a:stretch>
        </p:blipFill>
        <p:spPr bwMode="auto">
          <a:xfrm>
            <a:off x="7667625" y="4437063"/>
            <a:ext cx="692150" cy="536575"/>
          </a:xfrm>
          <a:prstGeom prst="rect">
            <a:avLst/>
          </a:prstGeom>
          <a:noFill/>
          <a:ln w="9525" algn="in">
            <a:noFill/>
            <a:miter lim="800000"/>
            <a:headEnd/>
            <a:tailEnd/>
          </a:ln>
        </p:spPr>
      </p:pic>
      <p:pic>
        <p:nvPicPr>
          <p:cNvPr id="25" name="Picture 116"/>
          <p:cNvPicPr>
            <a:picLocks noChangeAspect="1" noChangeArrowheads="1"/>
          </p:cNvPicPr>
          <p:nvPr/>
        </p:nvPicPr>
        <p:blipFill>
          <a:blip r:embed="rId22" cstate="print"/>
          <a:srcRect/>
          <a:stretch>
            <a:fillRect/>
          </a:stretch>
        </p:blipFill>
        <p:spPr bwMode="auto">
          <a:xfrm>
            <a:off x="5795963" y="4437063"/>
            <a:ext cx="506412" cy="441325"/>
          </a:xfrm>
          <a:prstGeom prst="rect">
            <a:avLst/>
          </a:prstGeom>
          <a:noFill/>
          <a:ln w="9525" algn="in">
            <a:noFill/>
            <a:miter lim="800000"/>
            <a:headEnd/>
            <a:tailEnd/>
          </a:ln>
        </p:spPr>
      </p:pic>
      <p:pic>
        <p:nvPicPr>
          <p:cNvPr id="26" name="Picture 117"/>
          <p:cNvPicPr>
            <a:picLocks noChangeAspect="1" noChangeArrowheads="1"/>
          </p:cNvPicPr>
          <p:nvPr/>
        </p:nvPicPr>
        <p:blipFill>
          <a:blip r:embed="rId23" cstate="print"/>
          <a:srcRect/>
          <a:stretch>
            <a:fillRect/>
          </a:stretch>
        </p:blipFill>
        <p:spPr bwMode="auto">
          <a:xfrm>
            <a:off x="6227763" y="4724400"/>
            <a:ext cx="741362" cy="571500"/>
          </a:xfrm>
          <a:prstGeom prst="rect">
            <a:avLst/>
          </a:prstGeom>
          <a:noFill/>
          <a:ln w="9525" algn="in">
            <a:noFill/>
            <a:miter lim="800000"/>
            <a:headEnd/>
            <a:tailEnd/>
          </a:ln>
        </p:spPr>
      </p:pic>
      <p:pic>
        <p:nvPicPr>
          <p:cNvPr id="27" name="Picture 118"/>
          <p:cNvPicPr>
            <a:picLocks noChangeAspect="1" noChangeArrowheads="1"/>
          </p:cNvPicPr>
          <p:nvPr/>
        </p:nvPicPr>
        <p:blipFill>
          <a:blip r:embed="rId24" cstate="print"/>
          <a:srcRect/>
          <a:stretch>
            <a:fillRect/>
          </a:stretch>
        </p:blipFill>
        <p:spPr bwMode="auto">
          <a:xfrm>
            <a:off x="4572000" y="3068638"/>
            <a:ext cx="698500" cy="628650"/>
          </a:xfrm>
          <a:prstGeom prst="rect">
            <a:avLst/>
          </a:prstGeom>
          <a:noFill/>
          <a:ln w="9525" algn="in">
            <a:noFill/>
            <a:miter lim="800000"/>
            <a:headEnd/>
            <a:tailEnd/>
          </a:ln>
        </p:spPr>
      </p:pic>
      <p:pic>
        <p:nvPicPr>
          <p:cNvPr id="28" name="Picture 119"/>
          <p:cNvPicPr>
            <a:picLocks noChangeAspect="1" noChangeArrowheads="1"/>
          </p:cNvPicPr>
          <p:nvPr/>
        </p:nvPicPr>
        <p:blipFill>
          <a:blip r:embed="rId25" cstate="print"/>
          <a:srcRect/>
          <a:stretch>
            <a:fillRect/>
          </a:stretch>
        </p:blipFill>
        <p:spPr bwMode="auto">
          <a:xfrm>
            <a:off x="3779838" y="2924175"/>
            <a:ext cx="792162" cy="585788"/>
          </a:xfrm>
          <a:prstGeom prst="rect">
            <a:avLst/>
          </a:prstGeom>
          <a:noFill/>
          <a:ln w="9525" algn="in">
            <a:noFill/>
            <a:miter lim="800000"/>
            <a:headEnd/>
            <a:tailEnd/>
          </a:ln>
        </p:spPr>
      </p:pic>
      <p:pic>
        <p:nvPicPr>
          <p:cNvPr id="29" name="Picture 120"/>
          <p:cNvPicPr>
            <a:picLocks noChangeAspect="1" noChangeArrowheads="1"/>
          </p:cNvPicPr>
          <p:nvPr/>
        </p:nvPicPr>
        <p:blipFill>
          <a:blip r:embed="rId26" cstate="print"/>
          <a:srcRect/>
          <a:stretch>
            <a:fillRect/>
          </a:stretch>
        </p:blipFill>
        <p:spPr bwMode="auto">
          <a:xfrm>
            <a:off x="6875463" y="908050"/>
            <a:ext cx="912812" cy="817563"/>
          </a:xfrm>
          <a:prstGeom prst="rect">
            <a:avLst/>
          </a:prstGeom>
          <a:noFill/>
          <a:ln w="9525" algn="in">
            <a:noFill/>
            <a:miter lim="800000"/>
            <a:headEnd/>
            <a:tailEnd/>
          </a:ln>
        </p:spPr>
      </p:pic>
      <p:pic>
        <p:nvPicPr>
          <p:cNvPr id="30" name="Picture 121"/>
          <p:cNvPicPr>
            <a:picLocks noChangeAspect="1" noChangeArrowheads="1"/>
          </p:cNvPicPr>
          <p:nvPr/>
        </p:nvPicPr>
        <p:blipFill>
          <a:blip r:embed="rId27" cstate="print"/>
          <a:srcRect/>
          <a:stretch>
            <a:fillRect/>
          </a:stretch>
        </p:blipFill>
        <p:spPr bwMode="auto">
          <a:xfrm>
            <a:off x="3708400" y="4724400"/>
            <a:ext cx="1179513" cy="936625"/>
          </a:xfrm>
          <a:prstGeom prst="rect">
            <a:avLst/>
          </a:prstGeom>
          <a:noFill/>
          <a:ln w="9525" algn="in">
            <a:noFill/>
            <a:miter lim="800000"/>
            <a:headEnd/>
            <a:tailEnd/>
          </a:ln>
        </p:spPr>
      </p:pic>
      <p:pic>
        <p:nvPicPr>
          <p:cNvPr id="31" name="Picture 122"/>
          <p:cNvPicPr>
            <a:picLocks noChangeAspect="1" noChangeArrowheads="1"/>
          </p:cNvPicPr>
          <p:nvPr/>
        </p:nvPicPr>
        <p:blipFill>
          <a:blip r:embed="rId28" cstate="print"/>
          <a:srcRect/>
          <a:stretch>
            <a:fillRect/>
          </a:stretch>
        </p:blipFill>
        <p:spPr bwMode="auto">
          <a:xfrm>
            <a:off x="4284663" y="4149725"/>
            <a:ext cx="841375" cy="649288"/>
          </a:xfrm>
          <a:prstGeom prst="rect">
            <a:avLst/>
          </a:prstGeom>
          <a:noFill/>
          <a:ln w="9525" algn="in">
            <a:noFill/>
            <a:miter lim="800000"/>
            <a:headEnd/>
            <a:tailEnd/>
          </a:ln>
        </p:spPr>
      </p:pic>
      <p:pic>
        <p:nvPicPr>
          <p:cNvPr id="32" name="Picture 123"/>
          <p:cNvPicPr>
            <a:picLocks noChangeAspect="1" noChangeArrowheads="1"/>
          </p:cNvPicPr>
          <p:nvPr/>
        </p:nvPicPr>
        <p:blipFill>
          <a:blip r:embed="rId29" cstate="print"/>
          <a:srcRect/>
          <a:stretch>
            <a:fillRect/>
          </a:stretch>
        </p:blipFill>
        <p:spPr bwMode="auto">
          <a:xfrm>
            <a:off x="4067175" y="3500438"/>
            <a:ext cx="714375" cy="615950"/>
          </a:xfrm>
          <a:prstGeom prst="rect">
            <a:avLst/>
          </a:prstGeom>
          <a:noFill/>
          <a:ln w="9525" algn="in">
            <a:noFill/>
            <a:miter lim="800000"/>
            <a:headEnd/>
            <a:tailEnd/>
          </a:ln>
        </p:spPr>
      </p:pic>
      <p:pic>
        <p:nvPicPr>
          <p:cNvPr id="33" name="Picture 124"/>
          <p:cNvPicPr>
            <a:picLocks noChangeAspect="1" noChangeArrowheads="1"/>
          </p:cNvPicPr>
          <p:nvPr/>
        </p:nvPicPr>
        <p:blipFill>
          <a:blip r:embed="rId30" cstate="print"/>
          <a:srcRect/>
          <a:stretch>
            <a:fillRect/>
          </a:stretch>
        </p:blipFill>
        <p:spPr bwMode="auto">
          <a:xfrm>
            <a:off x="4427538" y="2420938"/>
            <a:ext cx="704850" cy="588962"/>
          </a:xfrm>
          <a:prstGeom prst="rect">
            <a:avLst/>
          </a:prstGeom>
          <a:noFill/>
          <a:ln w="9525" algn="in">
            <a:noFill/>
            <a:miter lim="800000"/>
            <a:headEnd/>
            <a:tailEnd/>
          </a:ln>
        </p:spPr>
      </p:pic>
      <p:pic>
        <p:nvPicPr>
          <p:cNvPr id="34" name="Picture 125"/>
          <p:cNvPicPr>
            <a:picLocks noChangeAspect="1" noChangeArrowheads="1"/>
          </p:cNvPicPr>
          <p:nvPr/>
        </p:nvPicPr>
        <p:blipFill>
          <a:blip r:embed="rId31" cstate="print"/>
          <a:srcRect/>
          <a:stretch>
            <a:fillRect/>
          </a:stretch>
        </p:blipFill>
        <p:spPr bwMode="auto">
          <a:xfrm>
            <a:off x="5580063" y="3644900"/>
            <a:ext cx="844550" cy="725488"/>
          </a:xfrm>
          <a:prstGeom prst="rect">
            <a:avLst/>
          </a:prstGeom>
          <a:noFill/>
          <a:ln w="9525" algn="in">
            <a:noFill/>
            <a:miter lim="800000"/>
            <a:headEnd/>
            <a:tailEnd/>
          </a:ln>
        </p:spPr>
      </p:pic>
      <p:pic>
        <p:nvPicPr>
          <p:cNvPr id="35" name="Picture 126"/>
          <p:cNvPicPr>
            <a:picLocks noChangeAspect="1" noChangeArrowheads="1"/>
          </p:cNvPicPr>
          <p:nvPr/>
        </p:nvPicPr>
        <p:blipFill>
          <a:blip r:embed="rId32" cstate="print"/>
          <a:srcRect/>
          <a:stretch>
            <a:fillRect/>
          </a:stretch>
        </p:blipFill>
        <p:spPr bwMode="auto">
          <a:xfrm>
            <a:off x="8027988" y="1844675"/>
            <a:ext cx="790575" cy="636588"/>
          </a:xfrm>
          <a:prstGeom prst="rect">
            <a:avLst/>
          </a:prstGeom>
          <a:noFill/>
          <a:ln w="9525" algn="in">
            <a:noFill/>
            <a:miter lim="800000"/>
            <a:headEnd/>
            <a:tailEnd/>
          </a:ln>
        </p:spPr>
      </p:pic>
      <p:pic>
        <p:nvPicPr>
          <p:cNvPr id="36" name="Picture 127"/>
          <p:cNvPicPr>
            <a:picLocks noChangeAspect="1" noChangeArrowheads="1"/>
          </p:cNvPicPr>
          <p:nvPr/>
        </p:nvPicPr>
        <p:blipFill>
          <a:blip r:embed="rId33" cstate="print"/>
          <a:srcRect/>
          <a:stretch>
            <a:fillRect/>
          </a:stretch>
        </p:blipFill>
        <p:spPr bwMode="auto">
          <a:xfrm>
            <a:off x="6300788" y="3789363"/>
            <a:ext cx="925512" cy="706437"/>
          </a:xfrm>
          <a:prstGeom prst="rect">
            <a:avLst/>
          </a:prstGeom>
          <a:noFill/>
          <a:ln w="9525" algn="in">
            <a:noFill/>
            <a:miter lim="800000"/>
            <a:headEnd/>
            <a:tailEnd/>
          </a:ln>
        </p:spPr>
      </p:pic>
      <p:pic>
        <p:nvPicPr>
          <p:cNvPr id="37" name="Picture 128"/>
          <p:cNvPicPr>
            <a:picLocks noChangeAspect="1" noChangeArrowheads="1"/>
          </p:cNvPicPr>
          <p:nvPr/>
        </p:nvPicPr>
        <p:blipFill>
          <a:blip r:embed="rId34" cstate="print"/>
          <a:srcRect/>
          <a:stretch>
            <a:fillRect/>
          </a:stretch>
        </p:blipFill>
        <p:spPr bwMode="auto">
          <a:xfrm>
            <a:off x="5940425" y="2924175"/>
            <a:ext cx="1139825" cy="823913"/>
          </a:xfrm>
          <a:prstGeom prst="rect">
            <a:avLst/>
          </a:prstGeom>
          <a:noFill/>
          <a:ln w="9525" algn="in">
            <a:noFill/>
            <a:miter lim="800000"/>
            <a:headEnd/>
            <a:tailEnd/>
          </a:ln>
        </p:spPr>
      </p:pic>
      <p:pic>
        <p:nvPicPr>
          <p:cNvPr id="38" name="Picture 129"/>
          <p:cNvPicPr>
            <a:picLocks noChangeAspect="1" noChangeArrowheads="1"/>
          </p:cNvPicPr>
          <p:nvPr/>
        </p:nvPicPr>
        <p:blipFill>
          <a:blip r:embed="rId35" cstate="print"/>
          <a:srcRect/>
          <a:stretch>
            <a:fillRect/>
          </a:stretch>
        </p:blipFill>
        <p:spPr bwMode="auto">
          <a:xfrm>
            <a:off x="6877050" y="2774950"/>
            <a:ext cx="935038" cy="798513"/>
          </a:xfrm>
          <a:prstGeom prst="rect">
            <a:avLst/>
          </a:prstGeom>
          <a:noFill/>
          <a:ln w="9525" algn="in">
            <a:noFill/>
            <a:miter lim="800000"/>
            <a:headEnd/>
            <a:tailEnd/>
          </a:ln>
        </p:spPr>
      </p:pic>
      <p:pic>
        <p:nvPicPr>
          <p:cNvPr id="39" name="Picture 130"/>
          <p:cNvPicPr>
            <a:picLocks noChangeAspect="1" noChangeArrowheads="1"/>
          </p:cNvPicPr>
          <p:nvPr/>
        </p:nvPicPr>
        <p:blipFill>
          <a:blip r:embed="rId36" cstate="print"/>
          <a:srcRect/>
          <a:stretch>
            <a:fillRect/>
          </a:stretch>
        </p:blipFill>
        <p:spPr bwMode="auto">
          <a:xfrm>
            <a:off x="7650163" y="3213100"/>
            <a:ext cx="1493837" cy="1265238"/>
          </a:xfrm>
          <a:prstGeom prst="rect">
            <a:avLst/>
          </a:prstGeom>
          <a:noFill/>
          <a:ln w="9525" algn="in">
            <a:noFill/>
            <a:miter lim="800000"/>
            <a:headEnd/>
            <a:tailEnd/>
          </a:ln>
        </p:spPr>
      </p:pic>
      <p:pic>
        <p:nvPicPr>
          <p:cNvPr id="40" name="Picture 131"/>
          <p:cNvPicPr>
            <a:picLocks noChangeAspect="1" noChangeArrowheads="1"/>
          </p:cNvPicPr>
          <p:nvPr/>
        </p:nvPicPr>
        <p:blipFill>
          <a:blip r:embed="rId37" cstate="print"/>
          <a:srcRect/>
          <a:stretch>
            <a:fillRect/>
          </a:stretch>
        </p:blipFill>
        <p:spPr bwMode="auto">
          <a:xfrm>
            <a:off x="4932363" y="3716338"/>
            <a:ext cx="788987" cy="598487"/>
          </a:xfrm>
          <a:prstGeom prst="rect">
            <a:avLst/>
          </a:prstGeom>
          <a:noFill/>
          <a:ln w="9525" algn="in">
            <a:noFill/>
            <a:miter lim="800000"/>
            <a:headEnd/>
            <a:tailEnd/>
          </a:ln>
        </p:spPr>
      </p:pic>
      <p:pic>
        <p:nvPicPr>
          <p:cNvPr id="41" name="Picture 132"/>
          <p:cNvPicPr>
            <a:picLocks noChangeAspect="1" noChangeArrowheads="1"/>
          </p:cNvPicPr>
          <p:nvPr/>
        </p:nvPicPr>
        <p:blipFill>
          <a:blip r:embed="rId38" cstate="print"/>
          <a:srcRect/>
          <a:stretch>
            <a:fillRect/>
          </a:stretch>
        </p:blipFill>
        <p:spPr bwMode="auto">
          <a:xfrm>
            <a:off x="8335963" y="2565400"/>
            <a:ext cx="808037" cy="679450"/>
          </a:xfrm>
          <a:prstGeom prst="rect">
            <a:avLst/>
          </a:prstGeom>
          <a:noFill/>
          <a:ln w="9525" algn="in">
            <a:noFill/>
            <a:miter lim="800000"/>
            <a:headEnd/>
            <a:tailEnd/>
          </a:ln>
        </p:spPr>
      </p:pic>
      <p:pic>
        <p:nvPicPr>
          <p:cNvPr id="42" name="Picture 133"/>
          <p:cNvPicPr>
            <a:picLocks noChangeAspect="1" noChangeArrowheads="1"/>
          </p:cNvPicPr>
          <p:nvPr/>
        </p:nvPicPr>
        <p:blipFill>
          <a:blip r:embed="rId39" cstate="print"/>
          <a:srcRect/>
          <a:stretch>
            <a:fillRect/>
          </a:stretch>
        </p:blipFill>
        <p:spPr bwMode="auto">
          <a:xfrm>
            <a:off x="7019925" y="1700213"/>
            <a:ext cx="954088" cy="833437"/>
          </a:xfrm>
          <a:prstGeom prst="rect">
            <a:avLst/>
          </a:prstGeom>
          <a:noFill/>
          <a:ln w="9525" algn="in">
            <a:noFill/>
            <a:miter lim="800000"/>
            <a:headEnd/>
            <a:tailEnd/>
          </a:ln>
        </p:spPr>
      </p:pic>
      <p:pic>
        <p:nvPicPr>
          <p:cNvPr id="43" name="Picture 134"/>
          <p:cNvPicPr>
            <a:picLocks noChangeAspect="1" noChangeArrowheads="1"/>
          </p:cNvPicPr>
          <p:nvPr/>
        </p:nvPicPr>
        <p:blipFill>
          <a:blip r:embed="rId40" cstate="print"/>
          <a:srcRect/>
          <a:stretch>
            <a:fillRect/>
          </a:stretch>
        </p:blipFill>
        <p:spPr bwMode="auto">
          <a:xfrm>
            <a:off x="3348038" y="3789363"/>
            <a:ext cx="858837" cy="682625"/>
          </a:xfrm>
          <a:prstGeom prst="rect">
            <a:avLst/>
          </a:prstGeom>
          <a:noFill/>
          <a:ln w="9525" algn="in">
            <a:noFill/>
            <a:miter lim="800000"/>
            <a:headEnd/>
            <a:tailEnd/>
          </a:ln>
        </p:spPr>
      </p:pic>
      <p:pic>
        <p:nvPicPr>
          <p:cNvPr id="44" name="Picture 135"/>
          <p:cNvPicPr>
            <a:picLocks noChangeAspect="1" noChangeArrowheads="1"/>
          </p:cNvPicPr>
          <p:nvPr/>
        </p:nvPicPr>
        <p:blipFill>
          <a:blip r:embed="rId41" cstate="print"/>
          <a:srcRect/>
          <a:stretch>
            <a:fillRect/>
          </a:stretch>
        </p:blipFill>
        <p:spPr bwMode="auto">
          <a:xfrm>
            <a:off x="4932363" y="4508500"/>
            <a:ext cx="1020762" cy="857250"/>
          </a:xfrm>
          <a:prstGeom prst="rect">
            <a:avLst/>
          </a:prstGeom>
          <a:noFill/>
          <a:ln w="9525" algn="in">
            <a:noFill/>
            <a:miter lim="800000"/>
            <a:headEnd/>
            <a:tailEnd/>
          </a:ln>
        </p:spPr>
      </p:pic>
      <p:pic>
        <p:nvPicPr>
          <p:cNvPr id="45" name="Picture 136"/>
          <p:cNvPicPr>
            <a:picLocks noChangeAspect="1" noChangeArrowheads="1"/>
          </p:cNvPicPr>
          <p:nvPr/>
        </p:nvPicPr>
        <p:blipFill>
          <a:blip r:embed="rId42" cstate="print"/>
          <a:srcRect/>
          <a:stretch>
            <a:fillRect/>
          </a:stretch>
        </p:blipFill>
        <p:spPr bwMode="auto">
          <a:xfrm>
            <a:off x="7091363" y="3570288"/>
            <a:ext cx="865187" cy="722312"/>
          </a:xfrm>
          <a:prstGeom prst="rect">
            <a:avLst/>
          </a:prstGeom>
          <a:noFill/>
          <a:ln w="9525" algn="in">
            <a:noFill/>
            <a:miter lim="800000"/>
            <a:headEnd/>
            <a:tailEnd/>
          </a:ln>
        </p:spPr>
      </p:pic>
      <p:pic>
        <p:nvPicPr>
          <p:cNvPr id="46" name="Picture 137"/>
          <p:cNvPicPr>
            <a:picLocks noChangeAspect="1" noChangeArrowheads="1"/>
          </p:cNvPicPr>
          <p:nvPr/>
        </p:nvPicPr>
        <p:blipFill>
          <a:blip r:embed="rId43" cstate="print"/>
          <a:srcRect/>
          <a:stretch>
            <a:fillRect/>
          </a:stretch>
        </p:blipFill>
        <p:spPr bwMode="auto">
          <a:xfrm>
            <a:off x="2916238" y="4581525"/>
            <a:ext cx="974725" cy="849313"/>
          </a:xfrm>
          <a:prstGeom prst="rect">
            <a:avLst/>
          </a:prstGeom>
          <a:noFill/>
          <a:ln w="9525" algn="in">
            <a:noFill/>
            <a:miter lim="800000"/>
            <a:headEnd/>
            <a:tailEnd/>
          </a:ln>
        </p:spPr>
      </p:pic>
      <p:pic>
        <p:nvPicPr>
          <p:cNvPr id="175149" name="Picture 138"/>
          <p:cNvPicPr>
            <a:picLocks noChangeAspect="1" noChangeArrowheads="1"/>
          </p:cNvPicPr>
          <p:nvPr/>
        </p:nvPicPr>
        <p:blipFill>
          <a:blip r:embed="rId44" cstate="print"/>
          <a:srcRect/>
          <a:stretch>
            <a:fillRect/>
          </a:stretch>
        </p:blipFill>
        <p:spPr bwMode="auto">
          <a:xfrm>
            <a:off x="477838" y="2111375"/>
            <a:ext cx="1755775" cy="1660525"/>
          </a:xfrm>
          <a:prstGeom prst="rect">
            <a:avLst/>
          </a:prstGeom>
          <a:noFill/>
          <a:ln w="9525" algn="in">
            <a:noFill/>
            <a:miter lim="800000"/>
            <a:headEnd/>
            <a:tailEnd/>
          </a:ln>
        </p:spPr>
      </p:pic>
      <p:pic>
        <p:nvPicPr>
          <p:cNvPr id="175150" name="Picture 139"/>
          <p:cNvPicPr>
            <a:picLocks noChangeAspect="1" noChangeArrowheads="1"/>
          </p:cNvPicPr>
          <p:nvPr/>
        </p:nvPicPr>
        <p:blipFill>
          <a:blip r:embed="rId45" cstate="print"/>
          <a:srcRect/>
          <a:stretch>
            <a:fillRect/>
          </a:stretch>
        </p:blipFill>
        <p:spPr bwMode="auto">
          <a:xfrm>
            <a:off x="2124075" y="2060575"/>
            <a:ext cx="1258888" cy="1368425"/>
          </a:xfrm>
          <a:prstGeom prst="rect">
            <a:avLst/>
          </a:prstGeom>
          <a:noFill/>
          <a:ln w="9525" algn="in">
            <a:noFill/>
            <a:miter lim="800000"/>
            <a:headEnd/>
            <a:tailEnd/>
          </a:ln>
        </p:spPr>
      </p:pic>
    </p:spTree>
    <p:extLst>
      <p:ext uri="{BB962C8B-B14F-4D97-AF65-F5344CB8AC3E}">
        <p14:creationId xmlns:p14="http://schemas.microsoft.com/office/powerpoint/2010/main" val="3243742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
                                  </p:stCondLst>
                                  <p:childTnLst>
                                    <p:set>
                                      <p:cBhvr>
                                        <p:cTn id="6" dur="1" fill="hold">
                                          <p:stCondLst>
                                            <p:cond delay="0"/>
                                          </p:stCondLst>
                                        </p:cTn>
                                        <p:tgtEl>
                                          <p:spTgt spid="175153"/>
                                        </p:tgtEl>
                                        <p:attrNameLst>
                                          <p:attrName>style.visibility</p:attrName>
                                        </p:attrNameLst>
                                      </p:cBhvr>
                                      <p:to>
                                        <p:strVal val="visible"/>
                                      </p:to>
                                    </p:set>
                                    <p:animEffect transition="in" filter="fade">
                                      <p:cBhvr>
                                        <p:cTn id="7" dur="2000"/>
                                        <p:tgtEl>
                                          <p:spTgt spid="175153"/>
                                        </p:tgtEl>
                                      </p:cBhvr>
                                    </p:animEffect>
                                  </p:childTnLst>
                                </p:cTn>
                              </p:par>
                            </p:childTnLst>
                          </p:cTn>
                        </p:par>
                        <p:par>
                          <p:cTn id="8" fill="hold" nodeType="withGroup">
                            <p:stCondLst>
                              <p:cond delay="2200"/>
                            </p:stCondLst>
                            <p:childTnLst>
                              <p:par>
                                <p:cTn id="9" presetID="1"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par>
                          <p:cTn id="15" fill="hold" nodeType="withGroup">
                            <p:stCondLst>
                              <p:cond delay="2700"/>
                            </p:stCondLst>
                            <p:childTnLst>
                              <p:par>
                                <p:cTn id="16" presetID="1" presetClass="entr" presetSubtype="0" fill="hold" nodeType="afterEffect">
                                  <p:stCondLst>
                                    <p:cond delay="300"/>
                                  </p:stCondLst>
                                  <p:childTnLst>
                                    <p:set>
                                      <p:cBhvr>
                                        <p:cTn id="17" dur="1" fill="hold">
                                          <p:stCondLst>
                                            <p:cond delay="0"/>
                                          </p:stCondLst>
                                        </p:cTn>
                                        <p:tgtEl>
                                          <p:spTgt spid="29"/>
                                        </p:tgtEl>
                                        <p:attrNameLst>
                                          <p:attrName>style.visibility</p:attrName>
                                        </p:attrNameLst>
                                      </p:cBhvr>
                                      <p:to>
                                        <p:strVal val="visible"/>
                                      </p:to>
                                    </p:set>
                                  </p:childTnLst>
                                </p:cTn>
                              </p:par>
                            </p:childTnLst>
                          </p:cTn>
                        </p:par>
                        <p:par>
                          <p:cTn id="18" fill="hold" nodeType="withGroup">
                            <p:stCondLst>
                              <p:cond delay="3000"/>
                            </p:stCondLst>
                            <p:childTnLst>
                              <p:par>
                                <p:cTn id="19" presetID="1" presetClass="entr" presetSubtype="0" fill="hold" nodeType="afterEffect">
                                  <p:stCondLst>
                                    <p:cond delay="30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par>
                          <p:cTn id="43" fill="hold" nodeType="withGroup">
                            <p:stCondLst>
                              <p:cond delay="3300"/>
                            </p:stCondLst>
                            <p:childTnLst>
                              <p:par>
                                <p:cTn id="44" presetID="1" presetClass="entr" presetSubtype="0" fill="hold" nodeType="afterEffect">
                                  <p:stCondLst>
                                    <p:cond delay="300"/>
                                  </p:stCondLst>
                                  <p:childTnLst>
                                    <p:set>
                                      <p:cBhvr>
                                        <p:cTn id="45" dur="1" fill="hold">
                                          <p:stCondLst>
                                            <p:cond delay="0"/>
                                          </p:stCondLst>
                                        </p:cTn>
                                        <p:tgtEl>
                                          <p:spTgt spid="6"/>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childTnLst>
                          </p:cTn>
                        </p:par>
                        <p:par>
                          <p:cTn id="64" fill="hold" nodeType="withGroup">
                            <p:stCondLst>
                              <p:cond delay="3600"/>
                            </p:stCondLst>
                            <p:childTnLst>
                              <p:par>
                                <p:cTn id="65" presetID="1" presetClass="entr" presetSubtype="0" fill="hold" nodeType="afterEffect">
                                  <p:stCondLst>
                                    <p:cond delay="300"/>
                                  </p:stCondLst>
                                  <p:childTnLst>
                                    <p:set>
                                      <p:cBhvr>
                                        <p:cTn id="66" dur="1" fill="hold">
                                          <p:stCondLst>
                                            <p:cond delay="0"/>
                                          </p:stCondLst>
                                        </p:cTn>
                                        <p:tgtEl>
                                          <p:spTgt spid="2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childTnLst>
                          </p:cTn>
                        </p:par>
                        <p:par>
                          <p:cTn id="77" fill="hold" nodeType="withGroup">
                            <p:stCondLst>
                              <p:cond delay="3900"/>
                            </p:stCondLst>
                            <p:childTnLst>
                              <p:par>
                                <p:cTn id="78" presetID="1" presetClass="entr" presetSubtype="0" fill="hold" nodeType="afterEffect">
                                  <p:stCondLst>
                                    <p:cond delay="300"/>
                                  </p:stCondLst>
                                  <p:childTnLst>
                                    <p:set>
                                      <p:cBhvr>
                                        <p:cTn id="79" dur="1" fill="hold">
                                          <p:stCondLst>
                                            <p:cond delay="0"/>
                                          </p:stCondLst>
                                        </p:cTn>
                                        <p:tgtEl>
                                          <p:spTgt spid="22"/>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28"/>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2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0"/>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31"/>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32"/>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33"/>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34"/>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36"/>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37"/>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38"/>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40"/>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4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44"/>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45"/>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7"/>
                                        </p:tgtEl>
                                        <p:attrNameLst>
                                          <p:attrName>style.visibility</p:attrName>
                                        </p:attrNameLst>
                                      </p:cBhvr>
                                      <p:to>
                                        <p:strVal val="visible"/>
                                      </p:to>
                                    </p:set>
                                  </p:childTnLst>
                                </p:cTn>
                              </p:par>
                            </p:childTnLst>
                          </p:cTn>
                        </p:par>
                        <p:par>
                          <p:cTn id="110" fill="hold" nodeType="withGroup">
                            <p:stCondLst>
                              <p:cond delay="4200"/>
                            </p:stCondLst>
                            <p:childTnLst>
                              <p:par>
                                <p:cTn id="111" presetID="1" presetClass="entr" presetSubtype="0" fill="hold" nodeType="afterEffect">
                                  <p:stCondLst>
                                    <p:cond delay="300"/>
                                  </p:stCondLst>
                                  <p:childTnLst>
                                    <p:set>
                                      <p:cBhvr>
                                        <p:cTn id="112" dur="1" fill="hold">
                                          <p:stCondLst>
                                            <p:cond delay="0"/>
                                          </p:stCondLst>
                                        </p:cTn>
                                        <p:tgtEl>
                                          <p:spTgt spid="39"/>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1"/>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35"/>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3"/>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5"/>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46"/>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43"/>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8"/>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7"/>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5"/>
                                        </p:tgtEl>
                                        <p:attrNameLst>
                                          <p:attrName>style.visibility</p:attrName>
                                        </p:attrNameLst>
                                      </p:cBhvr>
                                      <p:to>
                                        <p:strVal val="visible"/>
                                      </p:to>
                                    </p:set>
                                  </p:childTnLst>
                                </p:cTn>
                              </p:par>
                            </p:childTnLst>
                          </p:cTn>
                        </p:par>
                        <p:par>
                          <p:cTn id="131" fill="hold" nodeType="withGroup">
                            <p:stCondLst>
                              <p:cond delay="4500"/>
                            </p:stCondLst>
                            <p:childTnLst>
                              <p:par>
                                <p:cTn id="132" presetID="10" presetClass="entr" presetSubtype="0" fill="hold" grpId="0" nodeType="afterEffect">
                                  <p:stCondLst>
                                    <p:cond delay="300"/>
                                  </p:stCondLst>
                                  <p:childTnLst>
                                    <p:set>
                                      <p:cBhvr>
                                        <p:cTn id="133" dur="1" fill="hold">
                                          <p:stCondLst>
                                            <p:cond delay="0"/>
                                          </p:stCondLst>
                                        </p:cTn>
                                        <p:tgtEl>
                                          <p:spTgt spid="175152"/>
                                        </p:tgtEl>
                                        <p:attrNameLst>
                                          <p:attrName>style.visibility</p:attrName>
                                        </p:attrNameLst>
                                      </p:cBhvr>
                                      <p:to>
                                        <p:strVal val="visible"/>
                                      </p:to>
                                    </p:set>
                                    <p:animEffect transition="in" filter="fade">
                                      <p:cBhvr>
                                        <p:cTn id="134" dur="2000"/>
                                        <p:tgtEl>
                                          <p:spTgt spid="175152"/>
                                        </p:tgtEl>
                                      </p:cBhvr>
                                    </p:animEffect>
                                  </p:childTnLst>
                                </p:cTn>
                              </p:par>
                            </p:childTnLst>
                          </p:cTn>
                        </p:par>
                        <p:par>
                          <p:cTn id="135" fill="hold" nodeType="withGroup">
                            <p:stCondLst>
                              <p:cond delay="6800"/>
                            </p:stCondLst>
                            <p:childTnLst>
                              <p:par>
                                <p:cTn id="136" presetID="10" presetClass="entr" presetSubtype="0" fill="hold" nodeType="afterEffect">
                                  <p:stCondLst>
                                    <p:cond delay="300"/>
                                  </p:stCondLst>
                                  <p:childTnLst>
                                    <p:set>
                                      <p:cBhvr>
                                        <p:cTn id="137" dur="1" fill="hold">
                                          <p:stCondLst>
                                            <p:cond delay="0"/>
                                          </p:stCondLst>
                                        </p:cTn>
                                        <p:tgtEl>
                                          <p:spTgt spid="175149"/>
                                        </p:tgtEl>
                                        <p:attrNameLst>
                                          <p:attrName>style.visibility</p:attrName>
                                        </p:attrNameLst>
                                      </p:cBhvr>
                                      <p:to>
                                        <p:strVal val="visible"/>
                                      </p:to>
                                    </p:set>
                                    <p:animEffect transition="in" filter="fade">
                                      <p:cBhvr>
                                        <p:cTn id="138" dur="2000"/>
                                        <p:tgtEl>
                                          <p:spTgt spid="175149"/>
                                        </p:tgtEl>
                                      </p:cBhvr>
                                    </p:animEffect>
                                  </p:childTnLst>
                                </p:cTn>
                              </p:par>
                              <p:par>
                                <p:cTn id="139" presetID="10" presetClass="entr" presetSubtype="0" fill="hold" nodeType="withEffect">
                                  <p:stCondLst>
                                    <p:cond delay="0"/>
                                  </p:stCondLst>
                                  <p:childTnLst>
                                    <p:set>
                                      <p:cBhvr>
                                        <p:cTn id="140" dur="1" fill="hold">
                                          <p:stCondLst>
                                            <p:cond delay="0"/>
                                          </p:stCondLst>
                                        </p:cTn>
                                        <p:tgtEl>
                                          <p:spTgt spid="175150"/>
                                        </p:tgtEl>
                                        <p:attrNameLst>
                                          <p:attrName>style.visibility</p:attrName>
                                        </p:attrNameLst>
                                      </p:cBhvr>
                                      <p:to>
                                        <p:strVal val="visible"/>
                                      </p:to>
                                    </p:set>
                                    <p:animEffect transition="in" filter="fade">
                                      <p:cBhvr>
                                        <p:cTn id="141" dur="2000"/>
                                        <p:tgtEl>
                                          <p:spTgt spid="175150"/>
                                        </p:tgtEl>
                                      </p:cBhvr>
                                    </p:animEffect>
                                  </p:childTnLst>
                                </p:cTn>
                              </p:par>
                            </p:childTnLst>
                          </p:cTn>
                        </p:par>
                        <p:par>
                          <p:cTn id="142" fill="hold" nodeType="withGroup">
                            <p:stCondLst>
                              <p:cond delay="9100"/>
                            </p:stCondLst>
                            <p:childTnLst>
                              <p:par>
                                <p:cTn id="143" presetID="10" presetClass="entr" presetSubtype="0" fill="hold" grpId="1" nodeType="afterEffect">
                                  <p:stCondLst>
                                    <p:cond delay="300"/>
                                  </p:stCondLst>
                                  <p:childTnLst>
                                    <p:set>
                                      <p:cBhvr>
                                        <p:cTn id="144" dur="1" fill="hold">
                                          <p:stCondLst>
                                            <p:cond delay="0"/>
                                          </p:stCondLst>
                                        </p:cTn>
                                        <p:tgtEl>
                                          <p:spTgt spid="175153"/>
                                        </p:tgtEl>
                                        <p:attrNameLst>
                                          <p:attrName>style.visibility</p:attrName>
                                        </p:attrNameLst>
                                      </p:cBhvr>
                                      <p:to>
                                        <p:strVal val="visible"/>
                                      </p:to>
                                    </p:set>
                                    <p:animEffect transition="in" filter="fade">
                                      <p:cBhvr>
                                        <p:cTn id="145" dur="2000"/>
                                        <p:tgtEl>
                                          <p:spTgt spid="175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53" grpId="0" animBg="1"/>
      <p:bldP spid="175153" grpId="1" animBg="1"/>
      <p:bldP spid="17515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467544" y="558130"/>
            <a:ext cx="8280920" cy="782638"/>
          </a:xfrm>
          <a:prstGeom prst="rect">
            <a:avLst/>
          </a:prstGeom>
          <a:noFill/>
          <a:ln w="9525">
            <a:noFill/>
            <a:miter lim="800000"/>
            <a:headEnd/>
            <a:tailEnd/>
          </a:ln>
          <a:effectLst/>
        </p:spPr>
        <p:txBody>
          <a:bodyPr anchor="ctr"/>
          <a:lstStyle/>
          <a:p>
            <a:pPr algn="ctr" eaLnBrk="1" hangingPunct="1"/>
            <a:r>
              <a:rPr lang="en-GB" sz="4400" dirty="0">
                <a:solidFill>
                  <a:srgbClr val="142F65"/>
                </a:solidFill>
                <a:latin typeface="Arial" panose="020B0604020202020204" pitchFamily="34" charset="0"/>
                <a:cs typeface="Arial" panose="020B0604020202020204" pitchFamily="34" charset="0"/>
              </a:rPr>
              <a:t>Motivating Concurrent Working</a:t>
            </a:r>
            <a:endParaRPr lang="en-GB" sz="6000" dirty="0">
              <a:solidFill>
                <a:srgbClr val="103A68"/>
              </a:solidFill>
              <a:latin typeface="Arial" panose="020B0604020202020204" pitchFamily="34" charset="0"/>
              <a:cs typeface="Arial" panose="020B0604020202020204" pitchFamily="34" charset="0"/>
            </a:endParaRPr>
          </a:p>
        </p:txBody>
      </p:sp>
      <p:pic>
        <p:nvPicPr>
          <p:cNvPr id="153603" name="Picture 3" descr="DSC01281"/>
          <p:cNvPicPr>
            <a:picLocks noChangeAspect="1" noChangeArrowheads="1"/>
          </p:cNvPicPr>
          <p:nvPr/>
        </p:nvPicPr>
        <p:blipFill>
          <a:blip r:embed="rId3" cstate="print"/>
          <a:srcRect/>
          <a:stretch>
            <a:fillRect/>
          </a:stretch>
        </p:blipFill>
        <p:spPr bwMode="auto">
          <a:xfrm>
            <a:off x="1049338" y="2060575"/>
            <a:ext cx="3235325" cy="4313238"/>
          </a:xfrm>
          <a:prstGeom prst="rect">
            <a:avLst/>
          </a:prstGeom>
          <a:noFill/>
        </p:spPr>
      </p:pic>
      <p:pic>
        <p:nvPicPr>
          <p:cNvPr id="153604" name="Picture 4"/>
          <p:cNvPicPr>
            <a:picLocks noChangeAspect="1" noChangeArrowheads="1"/>
          </p:cNvPicPr>
          <p:nvPr/>
        </p:nvPicPr>
        <p:blipFill>
          <a:blip r:embed="rId4" cstate="print"/>
          <a:srcRect t="5142" r="6445" b="10158"/>
          <a:stretch>
            <a:fillRect/>
          </a:stretch>
        </p:blipFill>
        <p:spPr bwMode="auto">
          <a:xfrm>
            <a:off x="4787900" y="2060575"/>
            <a:ext cx="3173413" cy="4321175"/>
          </a:xfrm>
          <a:prstGeom prst="rect">
            <a:avLst/>
          </a:prstGeom>
          <a:noFill/>
          <a:ln w="9525">
            <a:noFill/>
            <a:miter lim="800000"/>
            <a:headEnd/>
            <a:tailEnd/>
          </a:ln>
          <a:effectLst/>
        </p:spPr>
      </p:pic>
      <p:pic>
        <p:nvPicPr>
          <p:cNvPr id="153605" name="Picture 5" descr="DSC01281"/>
          <p:cNvPicPr>
            <a:picLocks noChangeAspect="1" noChangeArrowheads="1"/>
          </p:cNvPicPr>
          <p:nvPr/>
        </p:nvPicPr>
        <p:blipFill>
          <a:blip r:embed="rId3" cstate="print"/>
          <a:srcRect/>
          <a:stretch>
            <a:fillRect/>
          </a:stretch>
        </p:blipFill>
        <p:spPr bwMode="auto">
          <a:xfrm>
            <a:off x="1042988" y="2060575"/>
            <a:ext cx="3235325" cy="4313238"/>
          </a:xfrm>
          <a:prstGeom prst="rect">
            <a:avLst/>
          </a:prstGeom>
          <a:noFill/>
        </p:spPr>
      </p:pic>
      <p:pic>
        <p:nvPicPr>
          <p:cNvPr id="153606" name="Picture 6"/>
          <p:cNvPicPr>
            <a:picLocks noChangeAspect="1" noChangeArrowheads="1"/>
          </p:cNvPicPr>
          <p:nvPr/>
        </p:nvPicPr>
        <p:blipFill>
          <a:blip r:embed="rId4" cstate="print"/>
          <a:srcRect t="5142" r="6445" b="10158"/>
          <a:stretch>
            <a:fillRect/>
          </a:stretch>
        </p:blipFill>
        <p:spPr bwMode="auto">
          <a:xfrm>
            <a:off x="4787900" y="2060575"/>
            <a:ext cx="3173413" cy="4321175"/>
          </a:xfrm>
          <a:prstGeom prst="rect">
            <a:avLst/>
          </a:prstGeom>
          <a:noFill/>
          <a:ln w="9525">
            <a:noFill/>
            <a:miter lim="800000"/>
            <a:headEnd/>
            <a:tailEnd/>
          </a:ln>
          <a:effectLst/>
        </p:spPr>
      </p:pic>
      <p:sp>
        <p:nvSpPr>
          <p:cNvPr id="153607" name="Text Box 7"/>
          <p:cNvSpPr txBox="1">
            <a:spLocks noChangeArrowheads="1"/>
          </p:cNvSpPr>
          <p:nvPr/>
        </p:nvSpPr>
        <p:spPr bwMode="auto">
          <a:xfrm rot="-1473111">
            <a:off x="755650" y="3744913"/>
            <a:ext cx="7561263" cy="1123950"/>
          </a:xfrm>
          <a:prstGeom prst="rect">
            <a:avLst/>
          </a:prstGeom>
          <a:solidFill>
            <a:schemeClr val="bg1">
              <a:alpha val="57001"/>
            </a:schemeClr>
          </a:solidFill>
          <a:ln w="12700">
            <a:solidFill>
              <a:schemeClr val="bg1">
                <a:lumMod val="50000"/>
              </a:schemeClr>
            </a:solidFill>
            <a:miter lim="800000"/>
            <a:headEnd/>
            <a:tailEnd/>
          </a:ln>
          <a:effectLst/>
        </p:spPr>
        <p:txBody>
          <a:bodyPr>
            <a:spAutoFit/>
          </a:bodyPr>
          <a:lstStyle/>
          <a:p>
            <a:pPr algn="ctr">
              <a:spcBef>
                <a:spcPct val="50000"/>
              </a:spcBef>
            </a:pPr>
            <a:r>
              <a:rPr lang="en-GB" sz="6600">
                <a:solidFill>
                  <a:srgbClr val="46A023"/>
                </a:solidFill>
                <a:latin typeface="Arial Narrow" pitchFamily="34" charset="0"/>
              </a:rPr>
              <a:t>A Whole House Plan</a:t>
            </a:r>
          </a:p>
        </p:txBody>
      </p:sp>
    </p:spTree>
    <p:extLst>
      <p:ext uri="{BB962C8B-B14F-4D97-AF65-F5344CB8AC3E}">
        <p14:creationId xmlns:p14="http://schemas.microsoft.com/office/powerpoint/2010/main" val="51397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07"/>
                                        </p:tgtEl>
                                        <p:attrNameLst>
                                          <p:attrName>style.visibility</p:attrName>
                                        </p:attrNameLst>
                                      </p:cBhvr>
                                      <p:to>
                                        <p:strVal val="visible"/>
                                      </p:to>
                                    </p:set>
                                    <p:animEffect transition="in" filter="fade">
                                      <p:cBhvr>
                                        <p:cTn id="7" dur="2000"/>
                                        <p:tgtEl>
                                          <p:spTgt spid="153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467544" y="558130"/>
            <a:ext cx="8280920" cy="782638"/>
          </a:xfrm>
          <a:prstGeom prst="rect">
            <a:avLst/>
          </a:prstGeom>
          <a:noFill/>
          <a:ln w="9525">
            <a:noFill/>
            <a:miter lim="800000"/>
            <a:headEnd/>
            <a:tailEnd/>
          </a:ln>
          <a:effectLst/>
        </p:spPr>
        <p:txBody>
          <a:bodyPr anchor="ctr"/>
          <a:lstStyle/>
          <a:p>
            <a:pPr algn="ctr" eaLnBrk="1" hangingPunct="1"/>
            <a:r>
              <a:rPr lang="en-GB" sz="4400" dirty="0" smtClean="0">
                <a:solidFill>
                  <a:srgbClr val="142F65"/>
                </a:solidFill>
                <a:latin typeface="Arial" panose="020B0604020202020204" pitchFamily="34" charset="0"/>
                <a:cs typeface="Arial" panose="020B0604020202020204" pitchFamily="34" charset="0"/>
              </a:rPr>
              <a:t>‘whole stock’ plan?</a:t>
            </a:r>
            <a:endParaRPr lang="en-GB" sz="6000" dirty="0">
              <a:solidFill>
                <a:srgbClr val="103A6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8986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208184" y="116632"/>
            <a:ext cx="1905000" cy="457200"/>
          </a:xfrm>
          <a:prstGeom prst="rect">
            <a:avLst/>
          </a:prstGeom>
        </p:spPr>
        <p:txBody>
          <a:bodyPr/>
          <a:lstStyle/>
          <a:p>
            <a:pPr>
              <a:defRPr/>
            </a:pPr>
            <a:fld id="{17165638-3B49-4918-B286-F7FB4DF4CE42}" type="slidenum">
              <a:rPr lang="en-GB" smtClean="0"/>
              <a:pPr>
                <a:defRPr/>
              </a:pPr>
              <a:t>9</a:t>
            </a:fld>
            <a:endParaRPr lang="en-GB" dirty="0">
              <a:solidFill>
                <a:schemeClr val="tx1"/>
              </a:solidFill>
              <a:latin typeface="Times" pitchFamily="18" charset="0"/>
            </a:endParaRPr>
          </a:p>
        </p:txBody>
      </p:sp>
      <p:sp>
        <p:nvSpPr>
          <p:cNvPr id="4" name="Rectangle 2"/>
          <p:cNvSpPr>
            <a:spLocks noChangeArrowheads="1"/>
          </p:cNvSpPr>
          <p:nvPr/>
        </p:nvSpPr>
        <p:spPr bwMode="auto">
          <a:xfrm>
            <a:off x="467544" y="5238650"/>
            <a:ext cx="8424936" cy="782638"/>
          </a:xfrm>
          <a:prstGeom prst="rect">
            <a:avLst/>
          </a:prstGeom>
          <a:noFill/>
          <a:ln w="9525">
            <a:noFill/>
            <a:miter lim="800000"/>
            <a:headEnd/>
            <a:tailEnd/>
          </a:ln>
          <a:effectLst/>
        </p:spPr>
        <p:txBody>
          <a:bodyPr anchor="ctr"/>
          <a:lstStyle/>
          <a:p>
            <a:r>
              <a:rPr lang="en-GB" sz="3600" b="1" dirty="0">
                <a:latin typeface="Arial" panose="020B0604020202020204" pitchFamily="34" charset="0"/>
                <a:cs typeface="Arial" panose="020B0604020202020204" pitchFamily="34" charset="0"/>
              </a:rPr>
              <a:t>No data, uninformed </a:t>
            </a:r>
            <a:r>
              <a:rPr lang="en-GB" sz="3600" b="1" dirty="0" smtClean="0">
                <a:latin typeface="Arial" panose="020B0604020202020204" pitchFamily="34" charset="0"/>
                <a:cs typeface="Arial" panose="020B0604020202020204" pitchFamily="34" charset="0"/>
              </a:rPr>
              <a:t>decisions, no confidence. </a:t>
            </a:r>
            <a:endParaRPr lang="en-GB" sz="3600" b="1" dirty="0">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467544" y="558130"/>
            <a:ext cx="8280920" cy="782638"/>
          </a:xfrm>
          <a:prstGeom prst="rect">
            <a:avLst/>
          </a:prstGeom>
          <a:noFill/>
          <a:ln w="9525">
            <a:noFill/>
            <a:miter lim="800000"/>
            <a:headEnd/>
            <a:tailEnd/>
          </a:ln>
          <a:effectLst/>
        </p:spPr>
        <p:txBody>
          <a:bodyPr anchor="ctr"/>
          <a:lstStyle/>
          <a:p>
            <a:pPr eaLnBrk="1" hangingPunct="1"/>
            <a:r>
              <a:rPr lang="en-GB" sz="4400" dirty="0" smtClean="0">
                <a:solidFill>
                  <a:srgbClr val="142F65"/>
                </a:solidFill>
                <a:latin typeface="Arial" panose="020B0604020202020204" pitchFamily="34" charset="0"/>
                <a:cs typeface="Arial" panose="020B0604020202020204" pitchFamily="34" charset="0"/>
              </a:rPr>
              <a:t>Systematising decisions:</a:t>
            </a:r>
            <a:endParaRPr lang="en-GB" sz="4400" dirty="0">
              <a:solidFill>
                <a:srgbClr val="142F65"/>
              </a:solidFill>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a:xfrm>
            <a:off x="395733" y="1628800"/>
            <a:ext cx="3888235" cy="1512168"/>
          </a:xfrm>
          <a:prstGeom prst="rect">
            <a:avLst/>
          </a:prstGeom>
        </p:spPr>
        <p:txBody>
          <a:bodyPr/>
          <a:lstStyle>
            <a:lvl1pPr marL="342900" indent="-342900" algn="l" rtl="0" eaLnBrk="0" fontAlgn="base" hangingPunct="0">
              <a:spcBef>
                <a:spcPct val="20000"/>
              </a:spcBef>
              <a:spcAft>
                <a:spcPct val="0"/>
              </a:spcAft>
              <a:buFont typeface="Arial" charset="0"/>
              <a:buChar char="•"/>
              <a:defRPr sz="2800">
                <a:solidFill>
                  <a:srgbClr val="103A68"/>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a:solidFill>
                  <a:srgbClr val="103A68"/>
                </a:solidFill>
                <a:latin typeface="+mn-lt"/>
              </a:defRPr>
            </a:lvl2pPr>
            <a:lvl3pPr marL="1143000" indent="-228600" algn="l" rtl="0" eaLnBrk="0" fontAlgn="base" hangingPunct="0">
              <a:spcBef>
                <a:spcPct val="20000"/>
              </a:spcBef>
              <a:spcAft>
                <a:spcPct val="0"/>
              </a:spcAft>
              <a:buFont typeface="Times" pitchFamily="18" charset="0"/>
              <a:buChar char="•"/>
              <a:defRPr sz="2000">
                <a:solidFill>
                  <a:srgbClr val="46A023"/>
                </a:solidFill>
                <a:latin typeface="+mn-lt"/>
              </a:defRPr>
            </a:lvl3pPr>
            <a:lvl4pPr marL="1600200" indent="-228600" algn="l" rtl="0" eaLnBrk="0" fontAlgn="base" hangingPunct="0">
              <a:spcBef>
                <a:spcPct val="20000"/>
              </a:spcBef>
              <a:spcAft>
                <a:spcPct val="0"/>
              </a:spcAft>
              <a:buChar char="–"/>
              <a:defRPr>
                <a:solidFill>
                  <a:srgbClr val="404040"/>
                </a:solidFill>
                <a:latin typeface="+mn-lt"/>
              </a:defRPr>
            </a:lvl4pPr>
            <a:lvl5pPr marL="2057400" indent="-228600" algn="l" rtl="0" eaLnBrk="0" fontAlgn="base" hangingPunct="0">
              <a:spcBef>
                <a:spcPct val="20000"/>
              </a:spcBef>
              <a:spcAft>
                <a:spcPct val="0"/>
              </a:spcAft>
              <a:buChar char="»"/>
              <a:defRPr sz="1400">
                <a:solidFill>
                  <a:srgbClr val="808080"/>
                </a:solidFill>
                <a:latin typeface="+mn-lt"/>
              </a:defRPr>
            </a:lvl5pPr>
            <a:lvl6pPr marL="2514600" indent="-228600" algn="l" rtl="0" fontAlgn="base">
              <a:spcBef>
                <a:spcPct val="20000"/>
              </a:spcBef>
              <a:spcAft>
                <a:spcPct val="0"/>
              </a:spcAft>
              <a:buChar char="»"/>
              <a:defRPr sz="1400">
                <a:solidFill>
                  <a:srgbClr val="808080"/>
                </a:solidFill>
                <a:latin typeface="+mn-lt"/>
              </a:defRPr>
            </a:lvl6pPr>
            <a:lvl7pPr marL="2971800" indent="-228600" algn="l" rtl="0" fontAlgn="base">
              <a:spcBef>
                <a:spcPct val="20000"/>
              </a:spcBef>
              <a:spcAft>
                <a:spcPct val="0"/>
              </a:spcAft>
              <a:buChar char="»"/>
              <a:defRPr sz="1400">
                <a:solidFill>
                  <a:srgbClr val="808080"/>
                </a:solidFill>
                <a:latin typeface="+mn-lt"/>
              </a:defRPr>
            </a:lvl7pPr>
            <a:lvl8pPr marL="3429000" indent="-228600" algn="l" rtl="0" fontAlgn="base">
              <a:spcBef>
                <a:spcPct val="20000"/>
              </a:spcBef>
              <a:spcAft>
                <a:spcPct val="0"/>
              </a:spcAft>
              <a:buChar char="»"/>
              <a:defRPr sz="1400">
                <a:solidFill>
                  <a:srgbClr val="808080"/>
                </a:solidFill>
                <a:latin typeface="+mn-lt"/>
              </a:defRPr>
            </a:lvl8pPr>
            <a:lvl9pPr marL="3886200" indent="-228600" algn="l" rtl="0" fontAlgn="base">
              <a:spcBef>
                <a:spcPct val="20000"/>
              </a:spcBef>
              <a:spcAft>
                <a:spcPct val="0"/>
              </a:spcAft>
              <a:buChar char="»"/>
              <a:defRPr sz="1400">
                <a:solidFill>
                  <a:srgbClr val="808080"/>
                </a:solidFill>
                <a:latin typeface="+mn-lt"/>
              </a:defRPr>
            </a:lvl9pPr>
          </a:lstStyle>
          <a:p>
            <a:pPr marL="0" indent="0">
              <a:buFont typeface="Arial" charset="0"/>
              <a:buNone/>
              <a:defRPr/>
            </a:pPr>
            <a:r>
              <a:rPr lang="en-GB" sz="3200" b="1" dirty="0" smtClean="0">
                <a:latin typeface="Arial" panose="020B0604020202020204" pitchFamily="34" charset="0"/>
                <a:cs typeface="Arial" panose="020B0604020202020204" pitchFamily="34" charset="0"/>
              </a:rPr>
              <a:t>ECO had us all chasing the money… </a:t>
            </a:r>
          </a:p>
          <a:p>
            <a:pPr marL="0" indent="0">
              <a:buFont typeface="Arial" charset="0"/>
              <a:buNone/>
              <a:defRPr/>
            </a:pPr>
            <a:endParaRPr lang="en-GB" sz="800" dirty="0" smtClean="0">
              <a:solidFill>
                <a:schemeClr val="accent4">
                  <a:lumMod val="95000"/>
                  <a:lumOff val="5000"/>
                </a:schemeClr>
              </a:solidFill>
              <a:latin typeface="Arial" panose="020B0604020202020204" pitchFamily="34" charset="0"/>
              <a:cs typeface="Arial" panose="020B0604020202020204" pitchFamily="34" charset="0"/>
            </a:endParaRPr>
          </a:p>
          <a:p>
            <a:pPr marL="0" indent="0">
              <a:spcAft>
                <a:spcPct val="50000"/>
              </a:spcAft>
              <a:buFont typeface="Arial" charset="0"/>
              <a:buNone/>
              <a:defRPr/>
            </a:pPr>
            <a:r>
              <a:rPr lang="en-GB" sz="2200" dirty="0" smtClean="0">
                <a:solidFill>
                  <a:schemeClr val="tx1"/>
                </a:solidFill>
                <a:latin typeface="Arial" panose="020B0604020202020204" pitchFamily="34" charset="0"/>
                <a:cs typeface="Arial" panose="020B0604020202020204" pitchFamily="34" charset="0"/>
              </a:rPr>
              <a:t>.</a:t>
            </a:r>
            <a:endParaRPr lang="en-GB" sz="2000" dirty="0" smtClean="0">
              <a:solidFill>
                <a:schemeClr val="tx1"/>
              </a:solidFill>
              <a:latin typeface="Arial" panose="020B0604020202020204" pitchFamily="34" charset="0"/>
              <a:cs typeface="Arial" panose="020B0604020202020204" pitchFamily="34" charset="0"/>
            </a:endParaRPr>
          </a:p>
          <a:p>
            <a:pPr>
              <a:spcAft>
                <a:spcPct val="50000"/>
              </a:spcAft>
              <a:buFont typeface="Times" charset="0"/>
              <a:buChar char="•"/>
              <a:defRPr/>
            </a:pPr>
            <a:endParaRPr lang="en-GB" sz="800" dirty="0">
              <a:solidFill>
                <a:schemeClr val="accent4">
                  <a:lumMod val="95000"/>
                  <a:lumOff val="5000"/>
                </a:schemeClr>
              </a:solidFill>
              <a:latin typeface="Arial" panose="020B0604020202020204" pitchFamily="34" charset="0"/>
              <a:cs typeface="Arial" panose="020B0604020202020204" pitchFamily="34" charset="0"/>
            </a:endParaRPr>
          </a:p>
          <a:p>
            <a:pPr marL="0" indent="0">
              <a:buFont typeface="Arial" charset="0"/>
              <a:buNone/>
              <a:defRPr/>
            </a:pPr>
            <a:endParaRPr lang="en-GB" sz="800" dirty="0">
              <a:solidFill>
                <a:schemeClr val="accent4">
                  <a:lumMod val="95000"/>
                  <a:lumOff val="5000"/>
                </a:schemeClr>
              </a:solidFill>
              <a:latin typeface="Arial" panose="020B0604020202020204" pitchFamily="34" charset="0"/>
              <a:cs typeface="Arial" panose="020B0604020202020204" pitchFamily="34" charset="0"/>
            </a:endParaRPr>
          </a:p>
          <a:p>
            <a:pPr marL="0" indent="0">
              <a:buFont typeface="Arial" charset="0"/>
              <a:buNone/>
              <a:defRPr/>
            </a:pPr>
            <a:endParaRPr lang="en-GB" sz="800" dirty="0">
              <a:solidFill>
                <a:schemeClr val="accent4">
                  <a:lumMod val="95000"/>
                  <a:lumOff val="5000"/>
                </a:schemeClr>
              </a:solidFill>
              <a:latin typeface="Arial" panose="020B0604020202020204" pitchFamily="34" charset="0"/>
              <a:cs typeface="Arial" panose="020B0604020202020204" pitchFamily="34" charset="0"/>
            </a:endParaRPr>
          </a:p>
          <a:p>
            <a:pPr marL="0" indent="0">
              <a:buFont typeface="Arial" charset="0"/>
              <a:buNone/>
              <a:defRPr/>
            </a:pPr>
            <a:endParaRPr lang="en-GB" sz="800" dirty="0">
              <a:solidFill>
                <a:schemeClr val="accent4">
                  <a:lumMod val="95000"/>
                  <a:lumOff val="5000"/>
                </a:schemeClr>
              </a:solidFill>
              <a:latin typeface="Arial" panose="020B0604020202020204" pitchFamily="34" charset="0"/>
              <a:cs typeface="Arial" panose="020B0604020202020204" pitchFamily="34" charset="0"/>
            </a:endParaRPr>
          </a:p>
          <a:p>
            <a:pPr>
              <a:defRPr/>
            </a:pPr>
            <a:endParaRPr lang="en-GB" sz="800" dirty="0" smtClean="0">
              <a:solidFill>
                <a:schemeClr val="accent4">
                  <a:lumMod val="95000"/>
                  <a:lumOff val="5000"/>
                </a:schemeClr>
              </a:solidFill>
              <a:latin typeface="Arial" panose="020B0604020202020204" pitchFamily="34" charset="0"/>
              <a:cs typeface="Arial" panose="020B0604020202020204" pitchFamily="34" charset="0"/>
            </a:endParaRPr>
          </a:p>
          <a:p>
            <a:pPr marL="0" indent="0">
              <a:buFont typeface="Arial" charset="0"/>
              <a:buNone/>
              <a:defRPr/>
            </a:pPr>
            <a:r>
              <a:rPr lang="en-GB" sz="2000" dirty="0">
                <a:solidFill>
                  <a:schemeClr val="accent4">
                    <a:lumMod val="95000"/>
                    <a:lumOff val="5000"/>
                  </a:schemeClr>
                </a:solidFill>
                <a:latin typeface="Arial" panose="020B0604020202020204" pitchFamily="34" charset="0"/>
                <a:cs typeface="Arial" panose="020B0604020202020204" pitchFamily="34" charset="0"/>
              </a:rPr>
              <a:t>	</a:t>
            </a:r>
          </a:p>
          <a:p>
            <a:pPr>
              <a:defRPr/>
            </a:pPr>
            <a:endParaRPr lang="en-GB" sz="2000" b="1" i="1" dirty="0">
              <a:solidFill>
                <a:schemeClr val="accent4">
                  <a:lumMod val="95000"/>
                  <a:lumOff val="5000"/>
                </a:schemeClr>
              </a:solidFill>
              <a:latin typeface="Arial" panose="020B0604020202020204" pitchFamily="34" charset="0"/>
              <a:cs typeface="Arial" panose="020B0604020202020204" pitchFamily="34" charset="0"/>
            </a:endParaRPr>
          </a:p>
        </p:txBody>
      </p:sp>
      <p:pic>
        <p:nvPicPr>
          <p:cNvPr id="7" name="Picture 2" descr="http://underthebluedoor.files.wordpress.com/2013/07/chasing-money.png?w=6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1921" y="1772816"/>
            <a:ext cx="4268467" cy="26642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37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Parity Projects Macro Enabled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ityEcoSolutions_V1">
  <a:themeElements>
    <a:clrScheme name="ParityEcoSolutions_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rityEcoSolutions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ParityEcoSolutions_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rityEcoSolutions_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ityEcoSolutions_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rityEcoSolutions_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rityEcoSolutions_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rityEcoSolutions_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rityEcoSolutions_V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rityEcoSolutions_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rityEcoSolutions_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rityEcoSolutions_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rityEcoSolutions_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rityEcoSolutions_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2" id="{EB06615F-2D09-4002-ACCD-BE24FB18DEE6}" vid="{AA1221E9-9F4E-446A-B7AF-1AF92E90E940}"/>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Parity Projects Powerpoint Template</Template>
  <TotalTime>9953</TotalTime>
  <Words>949</Words>
  <Application>Microsoft Office PowerPoint</Application>
  <PresentationFormat>On-screen Show (4:3)</PresentationFormat>
  <Paragraphs>229</Paragraphs>
  <Slides>38</Slides>
  <Notes>25</Notes>
  <HiddenSlides>0</HiddenSlides>
  <MMClips>0</MMClips>
  <ScaleCrop>false</ScaleCrop>
  <HeadingPairs>
    <vt:vector size="4" baseType="variant">
      <vt:variant>
        <vt:lpstr>Theme</vt:lpstr>
      </vt:variant>
      <vt:variant>
        <vt:i4>5</vt:i4>
      </vt:variant>
      <vt:variant>
        <vt:lpstr>Slide Titles</vt:lpstr>
      </vt:variant>
      <vt:variant>
        <vt:i4>38</vt:i4>
      </vt:variant>
    </vt:vector>
  </HeadingPairs>
  <TitlesOfParts>
    <vt:vector size="43" baseType="lpstr">
      <vt:lpstr>Parity Projects Macro Enabled Powerpoint Template</vt:lpstr>
      <vt:lpstr>ParityEcoSolutions_V1</vt:lpstr>
      <vt:lpstr>Office Theme</vt:lpstr>
      <vt:lpstr>1_Office Theme</vt:lpstr>
      <vt:lpstr>2_Office Theme</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vt:lpstr>
      <vt:lpstr>PowerPoint Presentation</vt:lpstr>
      <vt:lpstr>PowerPoint Presentation</vt:lpstr>
      <vt:lpstr>PowerPoint Presentation</vt:lpstr>
      <vt:lpstr>EnergyDeck User Interface</vt:lpstr>
      <vt:lpstr>PowerPoint Presentation</vt:lpstr>
      <vt:lpstr>PowerPoint Presentation</vt:lpstr>
      <vt:lpstr>PowerPoint Presentation</vt:lpstr>
      <vt:lpstr>PowerPoint Presentation</vt:lpstr>
      <vt:lpstr>Some current results:</vt:lpstr>
      <vt:lpstr>PowerPoint Presentation</vt:lpstr>
      <vt:lpstr>PowerPoint Presentation</vt:lpstr>
      <vt:lpstr>PowerPoint Presentation</vt:lpstr>
      <vt:lpstr>PowerPoint Presentation</vt:lpstr>
      <vt:lpstr>PowerPoint Presentation</vt:lpstr>
      <vt:lpstr>Thank you</vt:lpstr>
    </vt:vector>
  </TitlesOfParts>
  <Company>Parity Projects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Russell Smith</dc:creator>
  <cp:lastModifiedBy>Russell Smith</cp:lastModifiedBy>
  <cp:revision>239</cp:revision>
  <dcterms:created xsi:type="dcterms:W3CDTF">2008-01-31T19:56:30Z</dcterms:created>
  <dcterms:modified xsi:type="dcterms:W3CDTF">2016-07-13T08:16:03Z</dcterms:modified>
</cp:coreProperties>
</file>